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1" r:id="rId6"/>
    <p:sldId id="260" r:id="rId7"/>
    <p:sldId id="272" r:id="rId8"/>
    <p:sldId id="273" r:id="rId9"/>
    <p:sldId id="261" r:id="rId10"/>
    <p:sldId id="262" r:id="rId11"/>
    <p:sldId id="263" r:id="rId12"/>
    <p:sldId id="264" r:id="rId13"/>
    <p:sldId id="265" r:id="rId14"/>
    <p:sldId id="266" r:id="rId15"/>
    <p:sldId id="267" r:id="rId16"/>
    <p:sldId id="268" r:id="rId17"/>
    <p:sldId id="269" r:id="rId18"/>
    <p:sldId id="270" r:id="rId19"/>
    <p:sldId id="277" r:id="rId20"/>
    <p:sldId id="274" r:id="rId21"/>
    <p:sldId id="283" r:id="rId22"/>
    <p:sldId id="275" r:id="rId23"/>
    <p:sldId id="281" r:id="rId24"/>
    <p:sldId id="276" r:id="rId25"/>
    <p:sldId id="278" r:id="rId26"/>
    <p:sldId id="282" r:id="rId27"/>
    <p:sldId id="279" r:id="rId28"/>
    <p:sldId id="280"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85F"/>
    <a:srgbClr val="132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6" autoAdjust="0"/>
    <p:restoredTop sz="94658" autoAdjust="0"/>
  </p:normalViewPr>
  <p:slideViewPr>
    <p:cSldViewPr>
      <p:cViewPr>
        <p:scale>
          <a:sx n="77" d="100"/>
          <a:sy n="77" d="100"/>
        </p:scale>
        <p:origin x="-117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7544" y="2060848"/>
            <a:ext cx="8229600" cy="4065315"/>
          </a:xfrm>
          <a:prstGeom prst="rect">
            <a:avLst/>
          </a:prstGeom>
        </p:spPr>
        <p:txBody>
          <a:bodyPr vert="horz" lIns="91440" tIns="45720" rIns="91440" bIns="45720" rtlCol="0">
            <a:normAutofit/>
          </a:bodyPr>
          <a:lstStyle/>
          <a:p>
            <a:pPr lvl="0"/>
            <a:r>
              <a:rPr lang="en-US" dirty="0" smtClean="0"/>
              <a:t>Strategic Managerial Accounting: hospitality, tourism &amp; events applications 6e</a:t>
            </a:r>
          </a:p>
          <a:p>
            <a:pPr lvl="0"/>
            <a:endParaRPr lang="cy-GB" dirty="0" smtClean="0"/>
          </a:p>
          <a:p>
            <a:pPr lvl="0"/>
            <a:endParaRPr lang="en-US" dirty="0"/>
          </a:p>
        </p:txBody>
      </p:sp>
      <p:sp>
        <p:nvSpPr>
          <p:cNvPr id="7" name="Text Box 14"/>
          <p:cNvSpPr txBox="1">
            <a:spLocks noChangeArrowheads="1"/>
          </p:cNvSpPr>
          <p:nvPr userDrawn="1"/>
        </p:nvSpPr>
        <p:spPr bwMode="auto">
          <a:xfrm>
            <a:off x="2039938" y="6497638"/>
            <a:ext cx="7104062" cy="360362"/>
          </a:xfrm>
          <a:prstGeom prst="rect">
            <a:avLst/>
          </a:prstGeom>
          <a:noFill/>
          <a:ln w="9525">
            <a:noFill/>
            <a:miter lim="800000"/>
            <a:headEnd/>
            <a:tailEnd/>
          </a:ln>
          <a:effectLst/>
        </p:spPr>
        <p:txBody>
          <a:bodyPr/>
          <a:lstStyle/>
          <a:p>
            <a:pPr algn="r" eaLnBrk="0" hangingPunct="0"/>
            <a:r>
              <a:rPr lang="en-GB" sz="900" dirty="0">
                <a:solidFill>
                  <a:schemeClr val="tx1"/>
                </a:solidFill>
                <a:latin typeface="Arial" pitchFamily="34" charset="0"/>
                <a:cs typeface="Arial" pitchFamily="34" charset="0"/>
              </a:rPr>
              <a:t>© </a:t>
            </a:r>
            <a:r>
              <a:rPr lang="en-GB" sz="900" dirty="0" smtClean="0">
                <a:solidFill>
                  <a:schemeClr val="tx1"/>
                </a:solidFill>
                <a:latin typeface="Arial" pitchFamily="34" charset="0"/>
                <a:cs typeface="Arial" pitchFamily="34" charset="0"/>
              </a:rPr>
              <a:t>2012 Jones </a:t>
            </a:r>
            <a:r>
              <a:rPr lang="en-GB" sz="900" dirty="0">
                <a:solidFill>
                  <a:schemeClr val="tx1"/>
                </a:solidFill>
                <a:latin typeface="Arial" pitchFamily="34" charset="0"/>
                <a:cs typeface="Arial" pitchFamily="34" charset="0"/>
              </a:rPr>
              <a:t>et al: </a:t>
            </a:r>
            <a:r>
              <a:rPr lang="en-GB" sz="900" i="1" dirty="0" smtClean="0">
                <a:solidFill>
                  <a:schemeClr val="tx1"/>
                </a:solidFill>
                <a:latin typeface="Arial" pitchFamily="34" charset="0"/>
                <a:cs typeface="Arial" pitchFamily="34" charset="0"/>
              </a:rPr>
              <a:t>Strategic</a:t>
            </a:r>
            <a:r>
              <a:rPr lang="en-GB" sz="900" i="1" baseline="0" dirty="0" smtClean="0">
                <a:solidFill>
                  <a:schemeClr val="tx1"/>
                </a:solidFill>
                <a:latin typeface="Arial" pitchFamily="34" charset="0"/>
                <a:cs typeface="Arial" pitchFamily="34" charset="0"/>
              </a:rPr>
              <a:t> Managerial Accounting: </a:t>
            </a:r>
            <a:r>
              <a:rPr lang="en-US" sz="900" i="1" dirty="0" smtClean="0">
                <a:solidFill>
                  <a:schemeClr val="tx1"/>
                </a:solidFill>
                <a:latin typeface="Arial" pitchFamily="34" charset="0"/>
                <a:cs typeface="Arial" pitchFamily="34" charset="0"/>
              </a:rPr>
              <a:t>Hospitality, Tourism &amp; Events Applications</a:t>
            </a:r>
            <a:r>
              <a:rPr lang="en-GB" sz="900" i="1" dirty="0" smtClean="0">
                <a:solidFill>
                  <a:schemeClr val="tx1"/>
                </a:solidFill>
                <a:latin typeface="Arial" pitchFamily="34" charset="0"/>
                <a:cs typeface="Arial" pitchFamily="34" charset="0"/>
              </a:rPr>
              <a:t> </a:t>
            </a:r>
            <a:r>
              <a:rPr lang="en-GB" sz="900" dirty="0" smtClean="0">
                <a:solidFill>
                  <a:schemeClr val="tx1"/>
                </a:solidFill>
                <a:latin typeface="Arial" pitchFamily="34" charset="0"/>
                <a:cs typeface="Arial" pitchFamily="34" charset="0"/>
              </a:rPr>
              <a:t>6thedition</a:t>
            </a:r>
            <a:r>
              <a:rPr lang="en-GB" sz="900" dirty="0">
                <a:solidFill>
                  <a:schemeClr val="tx1"/>
                </a:solidFill>
                <a:latin typeface="Arial" pitchFamily="34" charset="0"/>
                <a:cs typeface="Arial" pitchFamily="34" charset="0"/>
              </a:rPr>
              <a:t>, </a:t>
            </a:r>
            <a:r>
              <a:rPr lang="en-GB" sz="900" dirty="0" err="1" smtClean="0">
                <a:solidFill>
                  <a:schemeClr val="tx1"/>
                </a:solidFill>
                <a:latin typeface="Arial" pitchFamily="34" charset="0"/>
                <a:cs typeface="Arial" pitchFamily="34" charset="0"/>
              </a:rPr>
              <a:t>Goodfellow</a:t>
            </a:r>
            <a:r>
              <a:rPr lang="en-GB" sz="900" dirty="0" smtClean="0">
                <a:solidFill>
                  <a:schemeClr val="tx1"/>
                </a:solidFill>
                <a:latin typeface="Arial" pitchFamily="34" charset="0"/>
                <a:cs typeface="Arial" pitchFamily="34" charset="0"/>
              </a:rPr>
              <a:t> </a:t>
            </a:r>
            <a:r>
              <a:rPr lang="en-GB" sz="900" dirty="0">
                <a:solidFill>
                  <a:schemeClr val="tx1"/>
                </a:solidFill>
                <a:latin typeface="Arial" pitchFamily="34" charset="0"/>
                <a:cs typeface="Arial" pitchFamily="34" charset="0"/>
              </a:rPr>
              <a:t>Publishers</a:t>
            </a:r>
          </a:p>
        </p:txBody>
      </p:sp>
      <p:pic>
        <p:nvPicPr>
          <p:cNvPr id="8" name="Picture 7" descr="GP_JONES_WEB.jpg"/>
          <p:cNvPicPr>
            <a:picLocks noChangeAspect="1"/>
          </p:cNvPicPr>
          <p:nvPr userDrawn="1"/>
        </p:nvPicPr>
        <p:blipFill>
          <a:blip r:embed="rId3" cstate="print"/>
          <a:stretch>
            <a:fillRect/>
          </a:stretch>
        </p:blipFill>
        <p:spPr>
          <a:xfrm>
            <a:off x="7452320" y="260647"/>
            <a:ext cx="1276475" cy="1662841"/>
          </a:xfrm>
          <a:prstGeom prst="rect">
            <a:avLst/>
          </a:prstGeom>
        </p:spPr>
      </p:pic>
      <p:pic>
        <p:nvPicPr>
          <p:cNvPr id="9" name="Picture 8" descr="GP LOGO1.jpg"/>
          <p:cNvPicPr>
            <a:picLocks noChangeAspect="1"/>
          </p:cNvPicPr>
          <p:nvPr userDrawn="1"/>
        </p:nvPicPr>
        <p:blipFill>
          <a:blip r:embed="rId4" cstate="print"/>
          <a:stretch>
            <a:fillRect/>
          </a:stretch>
        </p:blipFill>
        <p:spPr>
          <a:xfrm>
            <a:off x="395536" y="6165304"/>
            <a:ext cx="504056" cy="48534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3200" kern="1200">
          <a:solidFill>
            <a:schemeClr val="tx1"/>
          </a:solidFill>
          <a:latin typeface="Verdana" pitchFamily="34" charset="0"/>
          <a:ea typeface="+mj-ea"/>
          <a:cs typeface="+mj-cs"/>
        </a:defRPr>
      </a:lvl1pPr>
    </p:titleStyle>
    <p:bodyStyle>
      <a:lvl1pPr marL="342900" indent="-342900" algn="ctr" defTabSz="914400" rtl="0" eaLnBrk="1" latinLnBrk="0" hangingPunct="1">
        <a:spcBef>
          <a:spcPct val="20000"/>
        </a:spcBef>
        <a:buFont typeface="Arial" pitchFamily="34" charset="0"/>
        <a:buNone/>
        <a:defRPr sz="3200" b="1" kern="1200" baseline="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Chapter </a:t>
            </a:r>
            <a:r>
              <a:rPr lang="en-US" b="1" dirty="0">
                <a:solidFill>
                  <a:schemeClr val="bg1"/>
                </a:solidFill>
              </a:rPr>
              <a:t>8</a:t>
            </a:r>
          </a:p>
        </p:txBody>
      </p:sp>
      <p:sp>
        <p:nvSpPr>
          <p:cNvPr id="3" name="Subtitle 2"/>
          <p:cNvSpPr>
            <a:spLocks noGrp="1"/>
          </p:cNvSpPr>
          <p:nvPr>
            <p:ph type="subTitle" idx="1"/>
          </p:nvPr>
        </p:nvSpPr>
        <p:spPr>
          <a:xfrm>
            <a:off x="611560" y="2060848"/>
            <a:ext cx="8064896" cy="3816424"/>
          </a:xfrm>
          <a:solidFill>
            <a:schemeClr val="tx2">
              <a:lumMod val="50000"/>
            </a:schemeClr>
          </a:solidFill>
        </p:spPr>
        <p:txBody>
          <a:bodyPr/>
          <a:lstStyle/>
          <a:p>
            <a:endParaRPr lang="en-US" dirty="0" smtClean="0">
              <a:solidFill>
                <a:schemeClr val="bg1"/>
              </a:solidFill>
            </a:endParaRPr>
          </a:p>
          <a:p>
            <a:r>
              <a:rPr lang="en-GB" dirty="0">
                <a:solidFill>
                  <a:schemeClr val="bg1"/>
                </a:solidFill>
              </a:rPr>
              <a:t>Costing &amp; Customer Profitability Analysis (CPA)</a:t>
            </a:r>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Key </a:t>
            </a:r>
            <a:r>
              <a:rPr lang="en-US" b="1" dirty="0">
                <a:solidFill>
                  <a:schemeClr val="bg1"/>
                </a:solidFill>
              </a:rPr>
              <a:t>elements </a:t>
            </a:r>
            <a:r>
              <a:rPr lang="en-US" b="1" dirty="0" smtClean="0">
                <a:solidFill>
                  <a:schemeClr val="bg1"/>
                </a:solidFill>
              </a:rPr>
              <a:t>of ABC include</a:t>
            </a:r>
            <a:r>
              <a:rPr lang="en-US" b="1" dirty="0">
                <a:solidFill>
                  <a:schemeClr val="bg1"/>
                </a:solidFill>
              </a:rPr>
              <a:t>:</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47500" lnSpcReduction="20000"/>
          </a:bodyPr>
          <a:lstStyle/>
          <a:p>
            <a:pPr marL="514350" indent="-514350" algn="l">
              <a:buAutoNum type="arabicPeriod"/>
            </a:pPr>
            <a:r>
              <a:rPr lang="en-GB" dirty="0" smtClean="0">
                <a:solidFill>
                  <a:schemeClr val="tx2">
                    <a:lumMod val="75000"/>
                  </a:schemeClr>
                </a:solidFill>
              </a:rPr>
              <a:t>Cost </a:t>
            </a:r>
            <a:r>
              <a:rPr lang="en-GB" dirty="0">
                <a:solidFill>
                  <a:schemeClr val="tx2">
                    <a:lumMod val="75000"/>
                  </a:schemeClr>
                </a:solidFill>
              </a:rPr>
              <a:t>visibility </a:t>
            </a:r>
            <a:r>
              <a:rPr lang="en-GB" b="0" dirty="0">
                <a:solidFill>
                  <a:schemeClr val="tx2">
                    <a:lumMod val="75000"/>
                  </a:schemeClr>
                </a:solidFill>
              </a:rPr>
              <a:t>- Brings costs out into the open and allows managers to ask if their department is as cost effective as it could be</a:t>
            </a:r>
            <a:r>
              <a:rPr lang="en-GB" b="0" dirty="0" smtClean="0">
                <a:solidFill>
                  <a:schemeClr val="tx2">
                    <a:lumMod val="75000"/>
                  </a:schemeClr>
                </a:solidFill>
              </a:rPr>
              <a:t>.</a:t>
            </a:r>
          </a:p>
          <a:p>
            <a:pPr algn="l"/>
            <a:endParaRPr lang="en-GB" b="0" dirty="0">
              <a:solidFill>
                <a:schemeClr val="tx2">
                  <a:lumMod val="75000"/>
                </a:schemeClr>
              </a:solidFill>
            </a:endParaRPr>
          </a:p>
          <a:p>
            <a:pPr marL="514350" indent="-514350" algn="l">
              <a:buAutoNum type="arabicPeriod" startAt="2"/>
            </a:pPr>
            <a:r>
              <a:rPr lang="en-GB" dirty="0" smtClean="0">
                <a:solidFill>
                  <a:schemeClr val="tx2">
                    <a:lumMod val="75000"/>
                  </a:schemeClr>
                </a:solidFill>
              </a:rPr>
              <a:t>Activity </a:t>
            </a:r>
            <a:r>
              <a:rPr lang="en-GB" dirty="0">
                <a:solidFill>
                  <a:schemeClr val="tx2">
                    <a:lumMod val="75000"/>
                  </a:schemeClr>
                </a:solidFill>
              </a:rPr>
              <a:t>cost profile </a:t>
            </a:r>
            <a:r>
              <a:rPr lang="en-GB" b="0" dirty="0">
                <a:solidFill>
                  <a:schemeClr val="tx2">
                    <a:lumMod val="75000"/>
                  </a:schemeClr>
                </a:solidFill>
              </a:rPr>
              <a:t>- This is a way of presenting data (like an overhead reporting statement) allowing the asking of questions like why has the cost of quality control risen</a:t>
            </a:r>
            <a:r>
              <a:rPr lang="en-GB" b="0" dirty="0" smtClean="0">
                <a:solidFill>
                  <a:schemeClr val="tx2">
                    <a:lumMod val="75000"/>
                  </a:schemeClr>
                </a:solidFill>
              </a:rPr>
              <a:t>.</a:t>
            </a:r>
          </a:p>
          <a:p>
            <a:pPr algn="l"/>
            <a:endParaRPr lang="en-GB" b="0" dirty="0">
              <a:solidFill>
                <a:schemeClr val="tx2">
                  <a:lumMod val="75000"/>
                </a:schemeClr>
              </a:solidFill>
            </a:endParaRPr>
          </a:p>
          <a:p>
            <a:pPr marL="514350" indent="-514350" algn="l">
              <a:buAutoNum type="arabicPeriod" startAt="3"/>
            </a:pPr>
            <a:r>
              <a:rPr lang="en-GB" dirty="0" smtClean="0">
                <a:solidFill>
                  <a:schemeClr val="tx2">
                    <a:lumMod val="75000"/>
                  </a:schemeClr>
                </a:solidFill>
              </a:rPr>
              <a:t>Identifying </a:t>
            </a:r>
            <a:r>
              <a:rPr lang="en-GB" dirty="0">
                <a:solidFill>
                  <a:schemeClr val="tx2">
                    <a:lumMod val="75000"/>
                  </a:schemeClr>
                </a:solidFill>
              </a:rPr>
              <a:t>value added </a:t>
            </a:r>
            <a:r>
              <a:rPr lang="en-GB" b="0" dirty="0">
                <a:solidFill>
                  <a:schemeClr val="tx2">
                    <a:lumMod val="75000"/>
                  </a:schemeClr>
                </a:solidFill>
              </a:rPr>
              <a:t>- Allows differentiation between costs which add value and those which don't.  This can be used for further development into three categories core, support and discretionary costs.  This enables better cost management by reducing resources on non-core activities</a:t>
            </a:r>
            <a:r>
              <a:rPr lang="en-GB" b="0" dirty="0" smtClean="0">
                <a:solidFill>
                  <a:schemeClr val="tx2">
                    <a:lumMod val="75000"/>
                  </a:schemeClr>
                </a:solidFill>
              </a:rPr>
              <a:t>.</a:t>
            </a:r>
          </a:p>
          <a:p>
            <a:pPr algn="l"/>
            <a:endParaRPr lang="en-GB" b="0" dirty="0">
              <a:solidFill>
                <a:schemeClr val="tx2">
                  <a:lumMod val="75000"/>
                </a:schemeClr>
              </a:solidFill>
            </a:endParaRPr>
          </a:p>
          <a:p>
            <a:pPr marL="514350" indent="-514350" algn="l">
              <a:buAutoNum type="arabicPeriod" startAt="4"/>
            </a:pPr>
            <a:r>
              <a:rPr lang="en-GB" dirty="0" smtClean="0">
                <a:solidFill>
                  <a:schemeClr val="tx2">
                    <a:lumMod val="75000"/>
                  </a:schemeClr>
                </a:solidFill>
              </a:rPr>
              <a:t>Cost </a:t>
            </a:r>
            <a:r>
              <a:rPr lang="en-GB" dirty="0">
                <a:solidFill>
                  <a:schemeClr val="tx2">
                    <a:lumMod val="75000"/>
                  </a:schemeClr>
                </a:solidFill>
              </a:rPr>
              <a:t>behaviour patterns </a:t>
            </a:r>
            <a:r>
              <a:rPr lang="en-GB" b="0" dirty="0">
                <a:solidFill>
                  <a:schemeClr val="tx2">
                    <a:lumMod val="75000"/>
                  </a:schemeClr>
                </a:solidFill>
              </a:rPr>
              <a:t>- It is not always clear how and why cost behave as they do.  An ABC based cost hierarchy can identify how costs are driven and again focus on cost reduction. </a:t>
            </a:r>
            <a:endParaRPr lang="en-GB" b="0" dirty="0" smtClean="0">
              <a:solidFill>
                <a:schemeClr val="tx2">
                  <a:lumMod val="75000"/>
                </a:schemeClr>
              </a:solidFill>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3378279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ABC </a:t>
            </a:r>
            <a:r>
              <a:rPr lang="en-US" b="1" dirty="0">
                <a:solidFill>
                  <a:schemeClr val="bg1"/>
                </a:solidFill>
              </a:rPr>
              <a:t>simple example</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dirty="0" smtClean="0">
              <a:solidFill>
                <a:schemeClr val="tx2">
                  <a:lumMod val="75000"/>
                </a:schemeClr>
              </a:solidFill>
            </a:endParaRPr>
          </a:p>
          <a:p>
            <a:pPr algn="l"/>
            <a:endParaRPr lang="en-US" dirty="0">
              <a:solidFill>
                <a:schemeClr val="tx2">
                  <a:lumMod val="75000"/>
                </a:schemeClr>
              </a:solidFill>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668" y="2060848"/>
            <a:ext cx="8208912"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82798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Solution</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dirty="0" smtClean="0">
              <a:solidFill>
                <a:schemeClr val="tx2">
                  <a:lumMod val="75000"/>
                </a:schemeClr>
              </a:solidFill>
            </a:endParaRPr>
          </a:p>
          <a:p>
            <a:pPr algn="l"/>
            <a:endParaRPr lang="en-US" dirty="0">
              <a:solidFill>
                <a:schemeClr val="tx2">
                  <a:lumMod val="75000"/>
                </a:schemeClr>
              </a:solidFill>
            </a:endParaRP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2276872"/>
            <a:ext cx="7701443"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82798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Solution (</a:t>
            </a:r>
            <a:r>
              <a:rPr lang="en-US" b="1" dirty="0" err="1" smtClean="0">
                <a:solidFill>
                  <a:schemeClr val="bg1"/>
                </a:solidFill>
              </a:rPr>
              <a:t>cont</a:t>
            </a:r>
            <a:r>
              <a:rPr lang="en-US" b="1" dirty="0" smtClean="0">
                <a:solidFill>
                  <a:schemeClr val="bg1"/>
                </a:solidFill>
              </a:rPr>
              <a:t>)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dirty="0" smtClean="0">
              <a:solidFill>
                <a:schemeClr val="tx2">
                  <a:lumMod val="75000"/>
                </a:schemeClr>
              </a:solidFill>
            </a:endParaRPr>
          </a:p>
          <a:p>
            <a:pPr algn="l"/>
            <a:endParaRPr lang="en-US" dirty="0">
              <a:solidFill>
                <a:schemeClr val="tx2">
                  <a:lumMod val="75000"/>
                </a:schemeClr>
              </a:solidFill>
            </a:endParaRP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132856"/>
            <a:ext cx="8477150"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82798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Solution (</a:t>
            </a:r>
            <a:r>
              <a:rPr lang="en-US" b="1" dirty="0" err="1" smtClean="0">
                <a:solidFill>
                  <a:schemeClr val="bg1"/>
                </a:solidFill>
              </a:rPr>
              <a:t>cont</a:t>
            </a:r>
            <a:r>
              <a:rPr lang="en-US" b="1" dirty="0" smtClean="0">
                <a:solidFill>
                  <a:schemeClr val="bg1"/>
                </a:solidFill>
              </a:rPr>
              <a:t>)</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dirty="0" smtClean="0">
              <a:solidFill>
                <a:schemeClr val="tx2">
                  <a:lumMod val="75000"/>
                </a:schemeClr>
              </a:solidFill>
            </a:endParaRPr>
          </a:p>
          <a:p>
            <a:pPr algn="l"/>
            <a:endParaRPr lang="en-US" dirty="0">
              <a:solidFill>
                <a:schemeClr val="tx2">
                  <a:lumMod val="75000"/>
                </a:schemeClr>
              </a:solidFill>
            </a:endParaRPr>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2419852"/>
            <a:ext cx="7793536" cy="3313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82798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ABC </a:t>
            </a:r>
            <a:r>
              <a:rPr lang="en-US" b="1" dirty="0">
                <a:solidFill>
                  <a:schemeClr val="bg1"/>
                </a:solidFill>
              </a:rPr>
              <a:t>uses</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85000" lnSpcReduction="20000"/>
          </a:bodyPr>
          <a:lstStyle/>
          <a:p>
            <a:pPr marL="457200" lvl="0" indent="-457200" algn="l">
              <a:buFont typeface="Wingdings" pitchFamily="2" charset="2"/>
              <a:buChar char="Ø"/>
            </a:pPr>
            <a:r>
              <a:rPr lang="en-GB" b="0" dirty="0" smtClean="0">
                <a:solidFill>
                  <a:schemeClr val="tx2">
                    <a:lumMod val="75000"/>
                  </a:schemeClr>
                </a:solidFill>
              </a:rPr>
              <a:t>It </a:t>
            </a:r>
            <a:r>
              <a:rPr lang="en-GB" b="0" dirty="0">
                <a:solidFill>
                  <a:schemeClr val="tx2">
                    <a:lumMod val="75000"/>
                  </a:schemeClr>
                </a:solidFill>
              </a:rPr>
              <a:t>can aid managers in identifying services, products, departments and activities that are profitable or those making a loss;</a:t>
            </a:r>
          </a:p>
          <a:p>
            <a:pPr marL="457200" lvl="0" indent="-457200" algn="l">
              <a:buFont typeface="Wingdings" pitchFamily="2" charset="2"/>
              <a:buChar char="Ø"/>
            </a:pPr>
            <a:r>
              <a:rPr lang="en-GB" b="0" dirty="0">
                <a:solidFill>
                  <a:schemeClr val="tx2">
                    <a:lumMod val="75000"/>
                  </a:schemeClr>
                </a:solidFill>
              </a:rPr>
              <a:t>It can aid operational level financial control;</a:t>
            </a:r>
          </a:p>
          <a:p>
            <a:pPr marL="457200" lvl="0" indent="-457200" algn="l">
              <a:buFont typeface="Wingdings" pitchFamily="2" charset="2"/>
              <a:buChar char="Ø"/>
            </a:pPr>
            <a:r>
              <a:rPr lang="en-GB" b="0" dirty="0">
                <a:solidFill>
                  <a:schemeClr val="tx2">
                    <a:lumMod val="75000"/>
                  </a:schemeClr>
                </a:solidFill>
              </a:rPr>
              <a:t>It can identify unnecessary costs for management action; and</a:t>
            </a:r>
          </a:p>
          <a:p>
            <a:pPr marL="457200" indent="-457200" algn="l">
              <a:buFont typeface="Wingdings" pitchFamily="2" charset="2"/>
              <a:buChar char="Ø"/>
            </a:pPr>
            <a:r>
              <a:rPr lang="en-GB" b="0" dirty="0">
                <a:solidFill>
                  <a:schemeClr val="tx2">
                    <a:lumMod val="75000"/>
                  </a:schemeClr>
                </a:solidFill>
              </a:rPr>
              <a:t>It can be used in cost-plus pricing (see pricing chapter).</a:t>
            </a:r>
            <a:endParaRPr lang="en-US" b="0" dirty="0">
              <a:solidFill>
                <a:schemeClr val="tx2">
                  <a:lumMod val="75000"/>
                </a:schemeClr>
              </a:solidFill>
            </a:endParaRPr>
          </a:p>
        </p:txBody>
      </p:sp>
    </p:spTree>
    <p:extLst>
      <p:ext uri="{BB962C8B-B14F-4D97-AF65-F5344CB8AC3E}">
        <p14:creationId xmlns:p14="http://schemas.microsoft.com/office/powerpoint/2010/main" val="33782798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Activity </a:t>
            </a:r>
            <a:r>
              <a:rPr lang="en-GB" b="1" dirty="0">
                <a:solidFill>
                  <a:schemeClr val="bg1"/>
                </a:solidFill>
              </a:rPr>
              <a:t>Based Management (ABM)</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62500" lnSpcReduction="20000"/>
          </a:bodyPr>
          <a:lstStyle/>
          <a:p>
            <a:pPr algn="l"/>
            <a:r>
              <a:rPr lang="en-GB" dirty="0">
                <a:solidFill>
                  <a:schemeClr val="tx2">
                    <a:lumMod val="75000"/>
                  </a:schemeClr>
                </a:solidFill>
              </a:rPr>
              <a:t>Operational ABM</a:t>
            </a:r>
            <a:r>
              <a:rPr lang="en-GB" b="0" dirty="0" smtClean="0">
                <a:solidFill>
                  <a:schemeClr val="tx2">
                    <a:lumMod val="75000"/>
                  </a:schemeClr>
                </a:solidFill>
              </a:rPr>
              <a:t>:</a:t>
            </a:r>
          </a:p>
          <a:p>
            <a:pPr algn="l"/>
            <a:endParaRPr lang="en-GB" b="0" dirty="0">
              <a:solidFill>
                <a:schemeClr val="tx2">
                  <a:lumMod val="75000"/>
                </a:schemeClr>
              </a:solidFill>
            </a:endParaRPr>
          </a:p>
          <a:p>
            <a:pPr algn="l"/>
            <a:r>
              <a:rPr lang="en-GB" b="0" dirty="0">
                <a:solidFill>
                  <a:schemeClr val="tx2">
                    <a:lumMod val="75000"/>
                  </a:schemeClr>
                </a:solidFill>
              </a:rPr>
              <a:t>‘Actions, based on activity driver analysis, that increase efficiency, lower costs and/or improve asset utilisation.’ </a:t>
            </a:r>
            <a:endParaRPr lang="en-GB" b="0" dirty="0" smtClean="0">
              <a:solidFill>
                <a:schemeClr val="tx2">
                  <a:lumMod val="75000"/>
                </a:schemeClr>
              </a:solidFill>
            </a:endParaRPr>
          </a:p>
          <a:p>
            <a:pPr algn="l"/>
            <a:r>
              <a:rPr lang="en-GB" b="0" dirty="0" smtClean="0">
                <a:solidFill>
                  <a:schemeClr val="tx2">
                    <a:lumMod val="75000"/>
                  </a:schemeClr>
                </a:solidFill>
              </a:rPr>
              <a:t>CIMA </a:t>
            </a:r>
            <a:r>
              <a:rPr lang="en-GB" b="0" dirty="0">
                <a:solidFill>
                  <a:schemeClr val="tx2">
                    <a:lumMod val="75000"/>
                  </a:schemeClr>
                </a:solidFill>
              </a:rPr>
              <a:t>Official Terminology, 2005</a:t>
            </a:r>
          </a:p>
          <a:p>
            <a:pPr algn="l"/>
            <a:endParaRPr lang="en-GB" b="0" dirty="0">
              <a:solidFill>
                <a:schemeClr val="tx2">
                  <a:lumMod val="75000"/>
                </a:schemeClr>
              </a:solidFill>
            </a:endParaRPr>
          </a:p>
          <a:p>
            <a:pPr algn="l"/>
            <a:r>
              <a:rPr lang="en-GB" dirty="0">
                <a:solidFill>
                  <a:schemeClr val="tx2">
                    <a:lumMod val="75000"/>
                  </a:schemeClr>
                </a:solidFill>
              </a:rPr>
              <a:t>Strategic ABM</a:t>
            </a:r>
            <a:r>
              <a:rPr lang="en-GB" b="0" dirty="0" smtClean="0">
                <a:solidFill>
                  <a:schemeClr val="tx2">
                    <a:lumMod val="75000"/>
                  </a:schemeClr>
                </a:solidFill>
              </a:rPr>
              <a:t>:</a:t>
            </a:r>
          </a:p>
          <a:p>
            <a:pPr algn="l"/>
            <a:endParaRPr lang="en-GB" b="0" dirty="0">
              <a:solidFill>
                <a:schemeClr val="tx2">
                  <a:lumMod val="75000"/>
                </a:schemeClr>
              </a:solidFill>
            </a:endParaRPr>
          </a:p>
          <a:p>
            <a:pPr algn="l"/>
            <a:r>
              <a:rPr lang="en-GB" b="0" dirty="0">
                <a:solidFill>
                  <a:schemeClr val="tx2">
                    <a:lumMod val="75000"/>
                  </a:schemeClr>
                </a:solidFill>
              </a:rPr>
              <a:t>‘Actions, based on activity based cost analysis, that aim to change the demand for activities so as to improve profitability.’ </a:t>
            </a:r>
            <a:endParaRPr lang="en-GB" b="0" dirty="0" smtClean="0">
              <a:solidFill>
                <a:schemeClr val="tx2">
                  <a:lumMod val="75000"/>
                </a:schemeClr>
              </a:solidFill>
            </a:endParaRPr>
          </a:p>
          <a:p>
            <a:pPr algn="l"/>
            <a:r>
              <a:rPr lang="en-GB" b="0" dirty="0" smtClean="0">
                <a:solidFill>
                  <a:schemeClr val="tx2">
                    <a:lumMod val="75000"/>
                  </a:schemeClr>
                </a:solidFill>
              </a:rPr>
              <a:t>CIMA </a:t>
            </a:r>
            <a:r>
              <a:rPr lang="en-GB" b="0" dirty="0">
                <a:solidFill>
                  <a:schemeClr val="tx2">
                    <a:lumMod val="75000"/>
                  </a:schemeClr>
                </a:solidFill>
              </a:rPr>
              <a:t>Official Terminology, 2005</a:t>
            </a:r>
            <a:r>
              <a:rPr lang="en-GB" b="0" dirty="0" smtClean="0">
                <a:solidFill>
                  <a:schemeClr val="tx2">
                    <a:lumMod val="75000"/>
                  </a:schemeClr>
                </a:solidFill>
              </a:rPr>
              <a:t>.</a:t>
            </a:r>
            <a:endParaRPr lang="en-GB" b="0" dirty="0">
              <a:solidFill>
                <a:schemeClr val="tx2">
                  <a:lumMod val="75000"/>
                </a:schemeClr>
              </a:solidFill>
            </a:endParaRPr>
          </a:p>
        </p:txBody>
      </p:sp>
    </p:spTree>
    <p:extLst>
      <p:ext uri="{BB962C8B-B14F-4D97-AF65-F5344CB8AC3E}">
        <p14:creationId xmlns:p14="http://schemas.microsoft.com/office/powerpoint/2010/main" val="33782798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Customer </a:t>
            </a:r>
            <a:r>
              <a:rPr lang="en-GB" b="1" dirty="0">
                <a:solidFill>
                  <a:schemeClr val="bg1"/>
                </a:solidFill>
              </a:rPr>
              <a:t>Profitability Analysis (CPA)</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r>
              <a:rPr lang="en-GB" b="0" dirty="0">
                <a:solidFill>
                  <a:schemeClr val="tx2">
                    <a:lumMod val="75000"/>
                  </a:schemeClr>
                </a:solidFill>
              </a:rPr>
              <a:t>CPA uses the ABC approach to costing to track costs by activities associated with customers, </a:t>
            </a:r>
            <a:r>
              <a:rPr lang="en-GB" b="0" i="1" dirty="0">
                <a:solidFill>
                  <a:schemeClr val="tx2">
                    <a:lumMod val="75000"/>
                  </a:schemeClr>
                </a:solidFill>
              </a:rPr>
              <a:t>not</a:t>
            </a:r>
            <a:r>
              <a:rPr lang="en-GB" b="0" dirty="0">
                <a:solidFill>
                  <a:schemeClr val="tx2">
                    <a:lumMod val="75000"/>
                  </a:schemeClr>
                </a:solidFill>
              </a:rPr>
              <a:t> individual products and services. </a:t>
            </a:r>
            <a:endParaRPr lang="en-US" b="0" dirty="0">
              <a:solidFill>
                <a:schemeClr val="tx2">
                  <a:lumMod val="75000"/>
                </a:schemeClr>
              </a:solidFill>
            </a:endParaRPr>
          </a:p>
        </p:txBody>
      </p:sp>
    </p:spTree>
    <p:extLst>
      <p:ext uri="{BB962C8B-B14F-4D97-AF65-F5344CB8AC3E}">
        <p14:creationId xmlns:p14="http://schemas.microsoft.com/office/powerpoint/2010/main" val="33782798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Customer </a:t>
            </a:r>
            <a:r>
              <a:rPr lang="en-GB" b="1" dirty="0">
                <a:solidFill>
                  <a:schemeClr val="bg1"/>
                </a:solidFill>
              </a:rPr>
              <a:t>profitability Analysis in </a:t>
            </a:r>
            <a:r>
              <a:rPr lang="en-GB" b="1" dirty="0" smtClean="0">
                <a:solidFill>
                  <a:schemeClr val="bg1"/>
                </a:solidFill>
              </a:rPr>
              <a:t>action (1)</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dirty="0" smtClean="0">
              <a:solidFill>
                <a:schemeClr val="tx2">
                  <a:lumMod val="75000"/>
                </a:schemeClr>
              </a:solidFill>
            </a:endParaRPr>
          </a:p>
          <a:p>
            <a:pPr algn="l"/>
            <a:endParaRPr lang="en-US" dirty="0">
              <a:solidFill>
                <a:schemeClr val="tx2">
                  <a:lumMod val="75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608799388"/>
              </p:ext>
            </p:extLst>
          </p:nvPr>
        </p:nvGraphicFramePr>
        <p:xfrm>
          <a:off x="987688" y="2035934"/>
          <a:ext cx="7920880" cy="4320480"/>
        </p:xfrm>
        <a:graphic>
          <a:graphicData uri="http://schemas.openxmlformats.org/drawingml/2006/table">
            <a:tbl>
              <a:tblPr firstRow="1" firstCol="1" bandRow="1">
                <a:tableStyleId>{5C22544A-7EE6-4342-B048-85BDC9FD1C3A}</a:tableStyleId>
              </a:tblPr>
              <a:tblGrid>
                <a:gridCol w="2588194"/>
                <a:gridCol w="2743653"/>
                <a:gridCol w="2589033"/>
              </a:tblGrid>
              <a:tr h="1148482">
                <a:tc>
                  <a:txBody>
                    <a:bodyPr/>
                    <a:lstStyle/>
                    <a:p>
                      <a:pPr algn="ctr">
                        <a:lnSpc>
                          <a:spcPct val="115000"/>
                        </a:lnSpc>
                        <a:spcAft>
                          <a:spcPts val="0"/>
                        </a:spcAft>
                      </a:pPr>
                      <a:r>
                        <a:rPr lang="en-GB" sz="1400" dirty="0">
                          <a:effectLst/>
                          <a:latin typeface="Verdana" pitchFamily="34" charset="0"/>
                          <a:ea typeface="Verdana" pitchFamily="34" charset="0"/>
                          <a:cs typeface="Verdana" pitchFamily="34" charset="0"/>
                        </a:rPr>
                        <a:t>Sector</a:t>
                      </a:r>
                    </a:p>
                  </a:txBody>
                  <a:tcPr marL="68580" marR="68580" marT="0" marB="0"/>
                </a:tc>
                <a:tc>
                  <a:txBody>
                    <a:bodyPr/>
                    <a:lstStyle/>
                    <a:p>
                      <a:pPr algn="ctr">
                        <a:lnSpc>
                          <a:spcPct val="115000"/>
                        </a:lnSpc>
                        <a:spcAft>
                          <a:spcPts val="0"/>
                        </a:spcAft>
                      </a:pPr>
                      <a:r>
                        <a:rPr lang="en-GB" sz="1400">
                          <a:effectLst/>
                          <a:latin typeface="Verdana" pitchFamily="34" charset="0"/>
                          <a:ea typeface="Verdana" pitchFamily="34" charset="0"/>
                          <a:cs typeface="Verdana" pitchFamily="34" charset="0"/>
                        </a:rPr>
                        <a:t>‘Bundled’ Products/services – bought as combined package</a:t>
                      </a:r>
                    </a:p>
                  </a:txBody>
                  <a:tcPr marL="68580" marR="68580" marT="0" marB="0"/>
                </a:tc>
                <a:tc>
                  <a:txBody>
                    <a:bodyPr/>
                    <a:lstStyle/>
                    <a:p>
                      <a:pPr algn="ctr">
                        <a:lnSpc>
                          <a:spcPct val="115000"/>
                        </a:lnSpc>
                        <a:spcAft>
                          <a:spcPts val="0"/>
                        </a:spcAft>
                      </a:pPr>
                      <a:r>
                        <a:rPr lang="en-GB" sz="1400">
                          <a:effectLst/>
                          <a:latin typeface="Verdana" pitchFamily="34" charset="0"/>
                          <a:ea typeface="Verdana" pitchFamily="34" charset="0"/>
                          <a:cs typeface="Verdana" pitchFamily="34" charset="0"/>
                        </a:rPr>
                        <a:t>Products/services – </a:t>
                      </a:r>
                    </a:p>
                    <a:p>
                      <a:pPr algn="ctr">
                        <a:lnSpc>
                          <a:spcPct val="115000"/>
                        </a:lnSpc>
                        <a:spcAft>
                          <a:spcPts val="0"/>
                        </a:spcAft>
                      </a:pPr>
                      <a:r>
                        <a:rPr lang="en-GB" sz="1400">
                          <a:effectLst/>
                          <a:latin typeface="Verdana" pitchFamily="34" charset="0"/>
                          <a:ea typeface="Verdana" pitchFamily="34" charset="0"/>
                          <a:cs typeface="Verdana" pitchFamily="34" charset="0"/>
                        </a:rPr>
                        <a:t>bought individually</a:t>
                      </a:r>
                    </a:p>
                  </a:txBody>
                  <a:tcPr marL="68580" marR="68580" marT="0" marB="0"/>
                </a:tc>
              </a:tr>
              <a:tr h="1585999">
                <a:tc>
                  <a:txBody>
                    <a:bodyPr/>
                    <a:lstStyle/>
                    <a:p>
                      <a:pPr algn="ctr">
                        <a:lnSpc>
                          <a:spcPct val="115000"/>
                        </a:lnSpc>
                        <a:spcAft>
                          <a:spcPts val="0"/>
                        </a:spcAft>
                      </a:pPr>
                      <a:endParaRPr lang="en-GB" sz="1400" dirty="0">
                        <a:effectLst/>
                        <a:latin typeface="Verdana" pitchFamily="34" charset="0"/>
                        <a:ea typeface="Verdana" pitchFamily="34" charset="0"/>
                        <a:cs typeface="Verdana" pitchFamily="34" charset="0"/>
                      </a:endParaRPr>
                    </a:p>
                    <a:p>
                      <a:pPr algn="ctr">
                        <a:lnSpc>
                          <a:spcPct val="115000"/>
                        </a:lnSpc>
                        <a:spcAft>
                          <a:spcPts val="0"/>
                        </a:spcAft>
                      </a:pPr>
                      <a:r>
                        <a:rPr lang="en-GB" sz="1400" dirty="0">
                          <a:effectLst/>
                          <a:latin typeface="Verdana" pitchFamily="34" charset="0"/>
                          <a:ea typeface="Verdana" pitchFamily="34" charset="0"/>
                          <a:cs typeface="Verdana" pitchFamily="34" charset="0"/>
                        </a:rPr>
                        <a:t>Tourism</a:t>
                      </a:r>
                    </a:p>
                  </a:txBody>
                  <a:tcPr marL="68580" marR="68580" marT="0" marB="0"/>
                </a:tc>
                <a:tc>
                  <a:txBody>
                    <a:bodyPr/>
                    <a:lstStyle/>
                    <a:p>
                      <a:pPr>
                        <a:lnSpc>
                          <a:spcPct val="115000"/>
                        </a:lnSpc>
                        <a:spcAft>
                          <a:spcPts val="0"/>
                        </a:spcAft>
                      </a:pPr>
                      <a:r>
                        <a:rPr lang="en-GB" sz="1400" dirty="0">
                          <a:solidFill>
                            <a:schemeClr val="tx2">
                              <a:lumMod val="75000"/>
                            </a:schemeClr>
                          </a:solidFill>
                          <a:effectLst/>
                          <a:latin typeface="Verdana" pitchFamily="34" charset="0"/>
                          <a:ea typeface="Verdana" pitchFamily="34" charset="0"/>
                          <a:cs typeface="Verdana" pitchFamily="34" charset="0"/>
                        </a:rPr>
                        <a:t>The packaged tour, including in one price:</a:t>
                      </a:r>
                    </a:p>
                    <a:p>
                      <a:pPr>
                        <a:lnSpc>
                          <a:spcPct val="115000"/>
                        </a:lnSpc>
                        <a:spcAft>
                          <a:spcPts val="0"/>
                        </a:spcAft>
                      </a:pPr>
                      <a:r>
                        <a:rPr lang="en-GB" sz="1400" dirty="0">
                          <a:solidFill>
                            <a:schemeClr val="tx2">
                              <a:lumMod val="75000"/>
                            </a:schemeClr>
                          </a:solidFill>
                          <a:effectLst/>
                          <a:latin typeface="Verdana" pitchFamily="34" charset="0"/>
                          <a:ea typeface="Verdana" pitchFamily="34" charset="0"/>
                          <a:cs typeface="Verdana" pitchFamily="34" charset="0"/>
                        </a:rPr>
                        <a:t>Plane travel, transfers, accommodation, and all meals.</a:t>
                      </a:r>
                    </a:p>
                  </a:txBody>
                  <a:tcPr marL="68580" marR="68580" marT="0" marB="0"/>
                </a:tc>
                <a:tc>
                  <a:txBody>
                    <a:bodyPr/>
                    <a:lstStyle/>
                    <a:p>
                      <a:pPr>
                        <a:lnSpc>
                          <a:spcPct val="115000"/>
                        </a:lnSpc>
                        <a:spcAft>
                          <a:spcPts val="0"/>
                        </a:spcAft>
                      </a:pPr>
                      <a:r>
                        <a:rPr lang="en-GB" sz="1400">
                          <a:solidFill>
                            <a:schemeClr val="tx2">
                              <a:lumMod val="75000"/>
                            </a:schemeClr>
                          </a:solidFill>
                          <a:effectLst/>
                          <a:latin typeface="Verdana" pitchFamily="34" charset="0"/>
                          <a:ea typeface="Verdana" pitchFamily="34" charset="0"/>
                          <a:cs typeface="Verdana" pitchFamily="34" charset="0"/>
                        </a:rPr>
                        <a:t>Plane travel, transfers, accommodation, meals, travel insurance, currency exchange, day trips, drinks, upgrades, car hirer.</a:t>
                      </a:r>
                    </a:p>
                  </a:txBody>
                  <a:tcPr marL="68580" marR="68580" marT="0" marB="0"/>
                </a:tc>
              </a:tr>
              <a:tr h="1585999">
                <a:tc>
                  <a:txBody>
                    <a:bodyPr/>
                    <a:lstStyle/>
                    <a:p>
                      <a:pPr algn="ctr">
                        <a:lnSpc>
                          <a:spcPct val="115000"/>
                        </a:lnSpc>
                        <a:spcAft>
                          <a:spcPts val="0"/>
                        </a:spcAft>
                      </a:pPr>
                      <a:endParaRPr lang="en-GB" sz="1400">
                        <a:effectLst/>
                        <a:latin typeface="Verdana" pitchFamily="34" charset="0"/>
                        <a:ea typeface="Verdana" pitchFamily="34" charset="0"/>
                        <a:cs typeface="Verdana" pitchFamily="34" charset="0"/>
                      </a:endParaRPr>
                    </a:p>
                    <a:p>
                      <a:pPr algn="ctr">
                        <a:lnSpc>
                          <a:spcPct val="115000"/>
                        </a:lnSpc>
                        <a:spcAft>
                          <a:spcPts val="0"/>
                        </a:spcAft>
                      </a:pPr>
                      <a:r>
                        <a:rPr lang="en-GB" sz="1400">
                          <a:effectLst/>
                          <a:latin typeface="Verdana" pitchFamily="34" charset="0"/>
                          <a:ea typeface="Verdana" pitchFamily="34" charset="0"/>
                          <a:cs typeface="Verdana" pitchFamily="34" charset="0"/>
                        </a:rPr>
                        <a:t>Events</a:t>
                      </a:r>
                    </a:p>
                  </a:txBody>
                  <a:tcPr marL="68580" marR="68580" marT="0" marB="0"/>
                </a:tc>
                <a:tc>
                  <a:txBody>
                    <a:bodyPr/>
                    <a:lstStyle/>
                    <a:p>
                      <a:pPr>
                        <a:lnSpc>
                          <a:spcPct val="115000"/>
                        </a:lnSpc>
                        <a:spcAft>
                          <a:spcPts val="0"/>
                        </a:spcAft>
                      </a:pPr>
                      <a:r>
                        <a:rPr lang="en-GB" sz="1400" dirty="0">
                          <a:solidFill>
                            <a:schemeClr val="tx2">
                              <a:lumMod val="75000"/>
                            </a:schemeClr>
                          </a:solidFill>
                          <a:effectLst/>
                          <a:latin typeface="Verdana" pitchFamily="34" charset="0"/>
                          <a:ea typeface="Verdana" pitchFamily="34" charset="0"/>
                          <a:cs typeface="Verdana" pitchFamily="34" charset="0"/>
                        </a:rPr>
                        <a:t>VIP package, including in one price:</a:t>
                      </a:r>
                    </a:p>
                    <a:p>
                      <a:pPr>
                        <a:lnSpc>
                          <a:spcPct val="115000"/>
                        </a:lnSpc>
                        <a:spcAft>
                          <a:spcPts val="0"/>
                        </a:spcAft>
                      </a:pPr>
                      <a:r>
                        <a:rPr lang="en-GB" sz="1400" dirty="0">
                          <a:solidFill>
                            <a:schemeClr val="tx2">
                              <a:lumMod val="75000"/>
                            </a:schemeClr>
                          </a:solidFill>
                          <a:effectLst/>
                          <a:latin typeface="Verdana" pitchFamily="34" charset="0"/>
                          <a:ea typeface="Verdana" pitchFamily="34" charset="0"/>
                          <a:cs typeface="Verdana" pitchFamily="34" charset="0"/>
                        </a:rPr>
                        <a:t>Event ticket, programme, hospitality food &amp; drink package.</a:t>
                      </a:r>
                    </a:p>
                  </a:txBody>
                  <a:tcPr marL="68580" marR="68580" marT="0" marB="0"/>
                </a:tc>
                <a:tc>
                  <a:txBody>
                    <a:bodyPr/>
                    <a:lstStyle/>
                    <a:p>
                      <a:pPr>
                        <a:lnSpc>
                          <a:spcPct val="115000"/>
                        </a:lnSpc>
                        <a:spcAft>
                          <a:spcPts val="0"/>
                        </a:spcAft>
                      </a:pPr>
                      <a:r>
                        <a:rPr lang="en-GB" sz="1400" dirty="0">
                          <a:solidFill>
                            <a:schemeClr val="tx2">
                              <a:lumMod val="75000"/>
                            </a:schemeClr>
                          </a:solidFill>
                          <a:effectLst/>
                          <a:latin typeface="Verdana" pitchFamily="34" charset="0"/>
                          <a:ea typeface="Verdana" pitchFamily="34" charset="0"/>
                          <a:cs typeface="Verdana" pitchFamily="34" charset="0"/>
                        </a:rPr>
                        <a:t>Event ticket, programme, food, drink, merchandising, travel.</a:t>
                      </a:r>
                    </a:p>
                  </a:txBody>
                  <a:tcPr marL="68580" marR="68580" marT="0" marB="0"/>
                </a:tc>
              </a:tr>
            </a:tbl>
          </a:graphicData>
        </a:graphic>
      </p:graphicFrame>
      <p:pic>
        <p:nvPicPr>
          <p:cNvPr id="8195" name="Picture 290" descr="Description: C:\Users\TAJ\AppData\Local\Microsoft\Windows\Temporary Internet Files\Content.IE5\CIZHQYHA\MC900212917[1].wmf"/>
          <p:cNvPicPr>
            <a:picLocks noChangeAspect="1" noChangeArrowheads="1"/>
          </p:cNvPicPr>
          <p:nvPr/>
        </p:nvPicPr>
        <p:blipFill>
          <a:blip r:embed="rId2" cstate="print">
            <a:grayscl/>
            <a:biLevel thresh="50000"/>
            <a:extLst>
              <a:ext uri="{28A0092B-C50C-407E-A947-70E740481C1C}">
                <a14:useLocalDpi xmlns:a14="http://schemas.microsoft.com/office/drawing/2010/main" val="0"/>
              </a:ext>
            </a:extLst>
          </a:blip>
          <a:srcRect/>
          <a:stretch>
            <a:fillRect/>
          </a:stretch>
        </p:blipFill>
        <p:spPr bwMode="auto">
          <a:xfrm>
            <a:off x="987688" y="3501008"/>
            <a:ext cx="962025" cy="1104900"/>
          </a:xfrm>
          <a:prstGeom prst="rect">
            <a:avLst/>
          </a:prstGeom>
          <a:noFill/>
          <a:extLst>
            <a:ext uri="{909E8E84-426E-40DD-AFC4-6F175D3DCCD1}">
              <a14:hiddenFill xmlns:a14="http://schemas.microsoft.com/office/drawing/2010/main">
                <a:solidFill>
                  <a:srgbClr val="FFFFFF"/>
                </a:solidFill>
              </a14:hiddenFill>
            </a:ext>
          </a:extLst>
        </p:spPr>
      </p:pic>
      <p:pic>
        <p:nvPicPr>
          <p:cNvPr id="8194" name="Picture 291" descr="Description: C:\Users\TAJ\AppData\Local\Microsoft\Windows\Temporary Internet Files\Content.IE5\L9P3SXST\MC900045105[1].wmf"/>
          <p:cNvPicPr>
            <a:picLocks noChangeAspect="1" noChangeArrowheads="1"/>
          </p:cNvPicPr>
          <p:nvPr/>
        </p:nvPicPr>
        <p:blipFill>
          <a:blip r:embed="rId3" cstate="print">
            <a:grayscl/>
            <a:extLst>
              <a:ext uri="{28A0092B-C50C-407E-A947-70E740481C1C}">
                <a14:useLocalDpi xmlns:a14="http://schemas.microsoft.com/office/drawing/2010/main" val="0"/>
              </a:ext>
            </a:extLst>
          </a:blip>
          <a:srcRect/>
          <a:stretch>
            <a:fillRect/>
          </a:stretch>
        </p:blipFill>
        <p:spPr bwMode="auto">
          <a:xfrm>
            <a:off x="1468700" y="5229200"/>
            <a:ext cx="1323975" cy="1152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82798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Customer </a:t>
            </a:r>
            <a:r>
              <a:rPr lang="en-GB" b="1" dirty="0">
                <a:solidFill>
                  <a:schemeClr val="bg1"/>
                </a:solidFill>
              </a:rPr>
              <a:t>profitability Analysis in </a:t>
            </a:r>
            <a:r>
              <a:rPr lang="en-GB" b="1" dirty="0" smtClean="0">
                <a:solidFill>
                  <a:schemeClr val="bg1"/>
                </a:solidFill>
              </a:rPr>
              <a:t>action (2)</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dirty="0" smtClean="0">
              <a:solidFill>
                <a:schemeClr val="tx2">
                  <a:lumMod val="75000"/>
                </a:schemeClr>
              </a:solidFill>
            </a:endParaRPr>
          </a:p>
          <a:p>
            <a:pPr algn="l"/>
            <a:endParaRPr lang="en-US" dirty="0">
              <a:solidFill>
                <a:schemeClr val="tx2">
                  <a:lumMod val="75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583502995"/>
              </p:ext>
            </p:extLst>
          </p:nvPr>
        </p:nvGraphicFramePr>
        <p:xfrm>
          <a:off x="755576" y="2060848"/>
          <a:ext cx="7920880" cy="3528392"/>
        </p:xfrm>
        <a:graphic>
          <a:graphicData uri="http://schemas.openxmlformats.org/drawingml/2006/table">
            <a:tbl>
              <a:tblPr firstRow="1" firstCol="1" bandRow="1">
                <a:tableStyleId>{5C22544A-7EE6-4342-B048-85BDC9FD1C3A}</a:tableStyleId>
              </a:tblPr>
              <a:tblGrid>
                <a:gridCol w="2588194"/>
                <a:gridCol w="2743653"/>
                <a:gridCol w="2589033"/>
              </a:tblGrid>
              <a:tr h="1568174">
                <a:tc>
                  <a:txBody>
                    <a:bodyPr/>
                    <a:lstStyle/>
                    <a:p>
                      <a:pPr algn="ctr">
                        <a:lnSpc>
                          <a:spcPct val="115000"/>
                        </a:lnSpc>
                        <a:spcAft>
                          <a:spcPts val="0"/>
                        </a:spcAft>
                      </a:pPr>
                      <a:r>
                        <a:rPr lang="en-GB" sz="1400" dirty="0">
                          <a:effectLst/>
                          <a:latin typeface="Verdana" pitchFamily="34" charset="0"/>
                          <a:ea typeface="Verdana" pitchFamily="34" charset="0"/>
                          <a:cs typeface="Verdana" pitchFamily="34" charset="0"/>
                        </a:rPr>
                        <a:t>Sector</a:t>
                      </a:r>
                    </a:p>
                  </a:txBody>
                  <a:tcPr marL="68580" marR="68580" marT="0" marB="0"/>
                </a:tc>
                <a:tc>
                  <a:txBody>
                    <a:bodyPr/>
                    <a:lstStyle/>
                    <a:p>
                      <a:pPr algn="ctr">
                        <a:lnSpc>
                          <a:spcPct val="115000"/>
                        </a:lnSpc>
                        <a:spcAft>
                          <a:spcPts val="0"/>
                        </a:spcAft>
                      </a:pPr>
                      <a:r>
                        <a:rPr lang="en-GB" sz="1400">
                          <a:effectLst/>
                          <a:latin typeface="Verdana" pitchFamily="34" charset="0"/>
                          <a:ea typeface="Verdana" pitchFamily="34" charset="0"/>
                          <a:cs typeface="Verdana" pitchFamily="34" charset="0"/>
                        </a:rPr>
                        <a:t>‘Bundled’ Products/services – bought as combined package</a:t>
                      </a:r>
                    </a:p>
                  </a:txBody>
                  <a:tcPr marL="68580" marR="68580" marT="0" marB="0"/>
                </a:tc>
                <a:tc>
                  <a:txBody>
                    <a:bodyPr/>
                    <a:lstStyle/>
                    <a:p>
                      <a:pPr algn="ctr">
                        <a:lnSpc>
                          <a:spcPct val="115000"/>
                        </a:lnSpc>
                        <a:spcAft>
                          <a:spcPts val="0"/>
                        </a:spcAft>
                      </a:pPr>
                      <a:r>
                        <a:rPr lang="en-GB" sz="1400">
                          <a:effectLst/>
                          <a:latin typeface="Verdana" pitchFamily="34" charset="0"/>
                          <a:ea typeface="Verdana" pitchFamily="34" charset="0"/>
                          <a:cs typeface="Verdana" pitchFamily="34" charset="0"/>
                        </a:rPr>
                        <a:t>Products/services – </a:t>
                      </a:r>
                    </a:p>
                    <a:p>
                      <a:pPr algn="ctr">
                        <a:lnSpc>
                          <a:spcPct val="115000"/>
                        </a:lnSpc>
                        <a:spcAft>
                          <a:spcPts val="0"/>
                        </a:spcAft>
                      </a:pPr>
                      <a:r>
                        <a:rPr lang="en-GB" sz="1400">
                          <a:effectLst/>
                          <a:latin typeface="Verdana" pitchFamily="34" charset="0"/>
                          <a:ea typeface="Verdana" pitchFamily="34" charset="0"/>
                          <a:cs typeface="Verdana" pitchFamily="34" charset="0"/>
                        </a:rPr>
                        <a:t>bought individually</a:t>
                      </a:r>
                    </a:p>
                  </a:txBody>
                  <a:tcPr marL="68580" marR="68580" marT="0" marB="0"/>
                </a:tc>
              </a:tr>
              <a:tr h="1960218">
                <a:tc>
                  <a:txBody>
                    <a:bodyPr/>
                    <a:lstStyle/>
                    <a:p>
                      <a:pPr algn="ctr">
                        <a:lnSpc>
                          <a:spcPct val="115000"/>
                        </a:lnSpc>
                        <a:spcAft>
                          <a:spcPts val="0"/>
                        </a:spcAft>
                      </a:pPr>
                      <a:r>
                        <a:rPr lang="en-GB" sz="1400" dirty="0">
                          <a:effectLst/>
                          <a:latin typeface="Verdana" pitchFamily="34" charset="0"/>
                          <a:ea typeface="Verdana" pitchFamily="34" charset="0"/>
                          <a:cs typeface="Verdana" pitchFamily="34" charset="0"/>
                        </a:rPr>
                        <a:t>Hospitality</a:t>
                      </a:r>
                    </a:p>
                  </a:txBody>
                  <a:tcPr marL="68580" marR="68580" marT="0" marB="0"/>
                </a:tc>
                <a:tc>
                  <a:txBody>
                    <a:bodyPr/>
                    <a:lstStyle/>
                    <a:p>
                      <a:pPr>
                        <a:lnSpc>
                          <a:spcPct val="115000"/>
                        </a:lnSpc>
                        <a:spcAft>
                          <a:spcPts val="0"/>
                        </a:spcAft>
                      </a:pPr>
                      <a:r>
                        <a:rPr lang="en-GB" sz="1400" dirty="0">
                          <a:solidFill>
                            <a:schemeClr val="tx2">
                              <a:lumMod val="75000"/>
                            </a:schemeClr>
                          </a:solidFill>
                          <a:effectLst/>
                          <a:latin typeface="Verdana" pitchFamily="34" charset="0"/>
                          <a:ea typeface="Verdana" pitchFamily="34" charset="0"/>
                          <a:cs typeface="Verdana" pitchFamily="34" charset="0"/>
                        </a:rPr>
                        <a:t>Full board – room, breakfast, lunch &amp; dinner</a:t>
                      </a:r>
                    </a:p>
                  </a:txBody>
                  <a:tcPr marL="68580" marR="68580" marT="0" marB="0"/>
                </a:tc>
                <a:tc>
                  <a:txBody>
                    <a:bodyPr/>
                    <a:lstStyle/>
                    <a:p>
                      <a:pPr>
                        <a:lnSpc>
                          <a:spcPct val="115000"/>
                        </a:lnSpc>
                        <a:spcAft>
                          <a:spcPts val="0"/>
                        </a:spcAft>
                      </a:pPr>
                      <a:r>
                        <a:rPr lang="en-GB" sz="1400" dirty="0">
                          <a:solidFill>
                            <a:schemeClr val="tx2">
                              <a:lumMod val="75000"/>
                            </a:schemeClr>
                          </a:solidFill>
                          <a:effectLst/>
                          <a:latin typeface="Verdana" pitchFamily="34" charset="0"/>
                          <a:ea typeface="Verdana" pitchFamily="34" charset="0"/>
                          <a:cs typeface="Verdana" pitchFamily="34" charset="0"/>
                        </a:rPr>
                        <a:t>Room, breakfast, lunch, dinner, bar sales, in-room entertainment, spa treatments, golf green fees, merchandising. </a:t>
                      </a:r>
                    </a:p>
                  </a:txBody>
                  <a:tcPr marL="68580" marR="68580" marT="0" marB="0"/>
                </a:tc>
              </a:tr>
            </a:tbl>
          </a:graphicData>
        </a:graphic>
      </p:graphicFrame>
      <p:pic>
        <p:nvPicPr>
          <p:cNvPr id="8193" name="Picture 292" descr="Description: C:\Users\TAJ\AppData\Local\Microsoft\Windows\Temporary Internet Files\Content.IE5\L9P3SXST\MC900286893[1].wmf"/>
          <p:cNvPicPr>
            <a:picLocks noChangeAspect="1" noChangeArrowheads="1"/>
          </p:cNvPicPr>
          <p:nvPr/>
        </p:nvPicPr>
        <p:blipFill>
          <a:blip r:embed="rId2" cstate="print">
            <a:grayscl/>
            <a:extLst>
              <a:ext uri="{28A0092B-C50C-407E-A947-70E740481C1C}">
                <a14:useLocalDpi xmlns:a14="http://schemas.microsoft.com/office/drawing/2010/main" val="0"/>
              </a:ext>
            </a:extLst>
          </a:blip>
          <a:srcRect/>
          <a:stretch>
            <a:fillRect/>
          </a:stretch>
        </p:blipFill>
        <p:spPr bwMode="auto">
          <a:xfrm>
            <a:off x="1547664" y="3966977"/>
            <a:ext cx="1266825"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1596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Objectives</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70000" lnSpcReduction="20000"/>
          </a:bodyPr>
          <a:lstStyle/>
          <a:p>
            <a:pPr algn="l"/>
            <a:r>
              <a:rPr lang="en-GB" b="0" dirty="0">
                <a:solidFill>
                  <a:schemeClr val="tx2">
                    <a:lumMod val="75000"/>
                  </a:schemeClr>
                </a:solidFill>
              </a:rPr>
              <a:t>After studying this </a:t>
            </a:r>
            <a:r>
              <a:rPr lang="en-GB" b="0" dirty="0" smtClean="0">
                <a:solidFill>
                  <a:schemeClr val="tx2">
                    <a:lumMod val="75000"/>
                  </a:schemeClr>
                </a:solidFill>
              </a:rPr>
              <a:t>topic </a:t>
            </a:r>
            <a:r>
              <a:rPr lang="en-GB" b="0" dirty="0">
                <a:solidFill>
                  <a:schemeClr val="tx2">
                    <a:lumMod val="75000"/>
                  </a:schemeClr>
                </a:solidFill>
              </a:rPr>
              <a:t>you should be able to</a:t>
            </a:r>
            <a:r>
              <a:rPr lang="en-GB" b="0" dirty="0" smtClean="0">
                <a:solidFill>
                  <a:schemeClr val="tx2">
                    <a:lumMod val="75000"/>
                  </a:schemeClr>
                </a:solidFill>
              </a:rPr>
              <a:t>:</a:t>
            </a:r>
          </a:p>
          <a:p>
            <a:pPr algn="l"/>
            <a:endParaRPr lang="en-GB" b="0" dirty="0">
              <a:solidFill>
                <a:schemeClr val="tx2">
                  <a:lumMod val="75000"/>
                </a:schemeClr>
              </a:solidFill>
            </a:endParaRPr>
          </a:p>
          <a:p>
            <a:pPr marL="457200" lvl="0" indent="-457200" algn="l">
              <a:buFont typeface="Wingdings" pitchFamily="2" charset="2"/>
              <a:buChar char="Ø"/>
            </a:pPr>
            <a:r>
              <a:rPr lang="en-GB" b="0" dirty="0">
                <a:solidFill>
                  <a:schemeClr val="tx2">
                    <a:lumMod val="75000"/>
                  </a:schemeClr>
                </a:solidFill>
              </a:rPr>
              <a:t>Understand the relationship between the marketing and management accounting functions;</a:t>
            </a:r>
          </a:p>
          <a:p>
            <a:pPr marL="457200" lvl="0" indent="-457200" algn="l">
              <a:buFont typeface="Wingdings" pitchFamily="2" charset="2"/>
              <a:buChar char="Ø"/>
            </a:pPr>
            <a:r>
              <a:rPr lang="en-GB" b="0" dirty="0">
                <a:solidFill>
                  <a:schemeClr val="tx2">
                    <a:lumMod val="75000"/>
                  </a:schemeClr>
                </a:solidFill>
              </a:rPr>
              <a:t>Understand and use Activity Based Costing (ABC) and Activity Based Management (ABM) to support management decisions; and</a:t>
            </a:r>
          </a:p>
          <a:p>
            <a:pPr marL="457200" lvl="0" indent="-457200" algn="l">
              <a:buFont typeface="Wingdings" pitchFamily="2" charset="2"/>
              <a:buChar char="Ø"/>
            </a:pPr>
            <a:r>
              <a:rPr lang="en-GB" b="0" dirty="0">
                <a:solidFill>
                  <a:schemeClr val="tx2">
                    <a:lumMod val="75000"/>
                  </a:schemeClr>
                </a:solidFill>
              </a:rPr>
              <a:t>Critically evaluate the use of; market segment profitability analysis, customer profitability analysis, and profit sensitivity analysis as tools to aid managers’ in hospitality, tourism and events environments.</a:t>
            </a:r>
          </a:p>
          <a:p>
            <a:pPr algn="l"/>
            <a:endParaRPr lang="en-US" dirty="0">
              <a:solidFill>
                <a:schemeClr val="tx2">
                  <a:lumMod val="75000"/>
                </a:schemeClr>
              </a:solidFill>
            </a:endParaRPr>
          </a:p>
        </p:txBody>
      </p:sp>
    </p:spTree>
    <p:extLst>
      <p:ext uri="{BB962C8B-B14F-4D97-AF65-F5344CB8AC3E}">
        <p14:creationId xmlns:p14="http://schemas.microsoft.com/office/powerpoint/2010/main" val="17767867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Traditional v. CPA approach</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dirty="0" smtClean="0">
              <a:solidFill>
                <a:schemeClr val="tx2">
                  <a:lumMod val="75000"/>
                </a:schemeClr>
              </a:solidFill>
            </a:endParaRPr>
          </a:p>
          <a:p>
            <a:pPr algn="l"/>
            <a:endParaRPr lang="en-US" dirty="0">
              <a:solidFill>
                <a:schemeClr val="tx2">
                  <a:lumMod val="75000"/>
                </a:schemeClr>
              </a:solidFill>
            </a:endParaRPr>
          </a:p>
        </p:txBody>
      </p:sp>
      <p:pic>
        <p:nvPicPr>
          <p:cNvPr id="1126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1912042"/>
            <a:ext cx="7776864" cy="4149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986588" y="6061938"/>
            <a:ext cx="2761462" cy="369332"/>
          </a:xfrm>
          <a:prstGeom prst="rect">
            <a:avLst/>
          </a:prstGeom>
        </p:spPr>
        <p:txBody>
          <a:bodyPr wrap="none">
            <a:spAutoFit/>
          </a:bodyPr>
          <a:lstStyle/>
          <a:p>
            <a:r>
              <a:rPr lang="en-GB" dirty="0"/>
              <a:t>(Adapted from Harris 2011)</a:t>
            </a:r>
          </a:p>
        </p:txBody>
      </p:sp>
    </p:spTree>
    <p:extLst>
      <p:ext uri="{BB962C8B-B14F-4D97-AF65-F5344CB8AC3E}">
        <p14:creationId xmlns:p14="http://schemas.microsoft.com/office/powerpoint/2010/main" val="15521066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CPA example</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4055" t="10811" r="12627" b="12083"/>
          <a:stretch/>
        </p:blipFill>
        <p:spPr bwMode="auto">
          <a:xfrm>
            <a:off x="899592" y="2003296"/>
            <a:ext cx="7488832" cy="4427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10542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How </a:t>
            </a:r>
            <a:r>
              <a:rPr lang="en-GB" b="1" dirty="0">
                <a:solidFill>
                  <a:schemeClr val="bg1"/>
                </a:solidFill>
              </a:rPr>
              <a:t>can CPA aid managers’ decision making</a:t>
            </a:r>
            <a:r>
              <a:rPr lang="en-GB" b="1" dirty="0" smtClean="0">
                <a:solidFill>
                  <a:schemeClr val="bg1"/>
                </a:solidFill>
              </a:rPr>
              <a:t>? (1)</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70000" lnSpcReduction="20000"/>
          </a:bodyPr>
          <a:lstStyle/>
          <a:p>
            <a:pPr marL="457200" lvl="0" indent="-457200" algn="l">
              <a:buFont typeface="Wingdings" pitchFamily="2" charset="2"/>
              <a:buChar char="Ø"/>
            </a:pPr>
            <a:r>
              <a:rPr lang="en-GB" b="0" dirty="0">
                <a:solidFill>
                  <a:schemeClr val="tx2">
                    <a:lumMod val="75000"/>
                  </a:schemeClr>
                </a:solidFill>
              </a:rPr>
              <a:t>explicitly identifying which customer groups (segments) generate the most profit can aid the targeting of resources and marketing efforts to these groups</a:t>
            </a:r>
            <a:r>
              <a:rPr lang="en-GB" b="0" dirty="0" smtClean="0">
                <a:solidFill>
                  <a:schemeClr val="tx2">
                    <a:lumMod val="75000"/>
                  </a:schemeClr>
                </a:solidFill>
              </a:rPr>
              <a:t>;</a:t>
            </a:r>
          </a:p>
          <a:p>
            <a:pPr marL="457200" lvl="0" indent="-457200" algn="l">
              <a:buFont typeface="Wingdings" pitchFamily="2" charset="2"/>
              <a:buChar char="Ø"/>
            </a:pPr>
            <a:endParaRPr lang="en-GB" b="0" dirty="0">
              <a:solidFill>
                <a:schemeClr val="tx2">
                  <a:lumMod val="75000"/>
                </a:schemeClr>
              </a:solidFill>
            </a:endParaRPr>
          </a:p>
          <a:p>
            <a:pPr marL="457200" lvl="0" indent="-457200" algn="l">
              <a:buFont typeface="Wingdings" pitchFamily="2" charset="2"/>
              <a:buChar char="Ø"/>
            </a:pPr>
            <a:r>
              <a:rPr lang="en-GB" b="0" dirty="0">
                <a:solidFill>
                  <a:schemeClr val="tx2">
                    <a:lumMod val="75000"/>
                  </a:schemeClr>
                </a:solidFill>
              </a:rPr>
              <a:t>providing information that can aid cost reduction, by highlighting costs by activities gives managers’ the chance to review the need of activities or how their costs can be reduced</a:t>
            </a:r>
            <a:r>
              <a:rPr lang="en-GB" b="0" dirty="0" smtClean="0">
                <a:solidFill>
                  <a:schemeClr val="tx2">
                    <a:lumMod val="75000"/>
                  </a:schemeClr>
                </a:solidFill>
              </a:rPr>
              <a:t>;</a:t>
            </a:r>
          </a:p>
          <a:p>
            <a:pPr marL="457200" lvl="0" indent="-457200" algn="l">
              <a:buFont typeface="Wingdings" pitchFamily="2" charset="2"/>
              <a:buChar char="Ø"/>
            </a:pPr>
            <a:endParaRPr lang="en-GB" b="0" dirty="0">
              <a:solidFill>
                <a:schemeClr val="tx2">
                  <a:lumMod val="75000"/>
                </a:schemeClr>
              </a:solidFill>
            </a:endParaRPr>
          </a:p>
          <a:p>
            <a:pPr marL="457200" lvl="0" indent="-457200" algn="l">
              <a:buFont typeface="Wingdings" pitchFamily="2" charset="2"/>
              <a:buChar char="Ø"/>
            </a:pPr>
            <a:r>
              <a:rPr lang="en-GB" b="0" dirty="0">
                <a:solidFill>
                  <a:schemeClr val="tx2">
                    <a:lumMod val="75000"/>
                  </a:schemeClr>
                </a:solidFill>
              </a:rPr>
              <a:t>assisting pricing of products, particularly packages and discounting for certain customer groups</a:t>
            </a:r>
            <a:r>
              <a:rPr lang="en-GB" b="0" dirty="0" smtClean="0">
                <a:solidFill>
                  <a:schemeClr val="tx2">
                    <a:lumMod val="75000"/>
                  </a:schemeClr>
                </a:solidFill>
              </a:rPr>
              <a:t>;</a:t>
            </a:r>
            <a:endParaRPr lang="en-GB" b="0" dirty="0">
              <a:solidFill>
                <a:schemeClr val="tx2">
                  <a:lumMod val="75000"/>
                </a:schemeClr>
              </a:solidFill>
            </a:endParaRPr>
          </a:p>
        </p:txBody>
      </p:sp>
    </p:spTree>
    <p:extLst>
      <p:ext uri="{BB962C8B-B14F-4D97-AF65-F5344CB8AC3E}">
        <p14:creationId xmlns:p14="http://schemas.microsoft.com/office/powerpoint/2010/main" val="35093506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How </a:t>
            </a:r>
            <a:r>
              <a:rPr lang="en-GB" b="1" dirty="0">
                <a:solidFill>
                  <a:schemeClr val="bg1"/>
                </a:solidFill>
              </a:rPr>
              <a:t>can CPA aid managers’ decision making</a:t>
            </a:r>
            <a:r>
              <a:rPr lang="en-GB" b="1" dirty="0" smtClean="0">
                <a:solidFill>
                  <a:schemeClr val="bg1"/>
                </a:solidFill>
              </a:rPr>
              <a:t>? (2)</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lnSpcReduction="10000"/>
          </a:bodyPr>
          <a:lstStyle/>
          <a:p>
            <a:pPr marL="457200" lvl="0" indent="-457200" algn="l">
              <a:buFont typeface="Wingdings" pitchFamily="2" charset="2"/>
              <a:buChar char="Ø"/>
            </a:pPr>
            <a:r>
              <a:rPr lang="en-GB" b="0" dirty="0" smtClean="0">
                <a:solidFill>
                  <a:schemeClr val="tx2">
                    <a:lumMod val="75000"/>
                  </a:schemeClr>
                </a:solidFill>
              </a:rPr>
              <a:t>allowing </a:t>
            </a:r>
            <a:r>
              <a:rPr lang="en-GB" b="0" dirty="0">
                <a:solidFill>
                  <a:schemeClr val="tx2">
                    <a:lumMod val="75000"/>
                  </a:schemeClr>
                </a:solidFill>
              </a:rPr>
              <a:t>markets to be segmented on profitability, not just revenues</a:t>
            </a:r>
            <a:r>
              <a:rPr lang="en-GB" b="0" dirty="0" smtClean="0">
                <a:solidFill>
                  <a:schemeClr val="tx2">
                    <a:lumMod val="75000"/>
                  </a:schemeClr>
                </a:solidFill>
              </a:rPr>
              <a:t>;</a:t>
            </a:r>
          </a:p>
          <a:p>
            <a:pPr marL="457200" lvl="0" indent="-457200" algn="l">
              <a:buFont typeface="Wingdings" pitchFamily="2" charset="2"/>
              <a:buChar char="Ø"/>
            </a:pPr>
            <a:endParaRPr lang="en-GB" b="0" dirty="0">
              <a:solidFill>
                <a:schemeClr val="tx2">
                  <a:lumMod val="75000"/>
                </a:schemeClr>
              </a:solidFill>
            </a:endParaRPr>
          </a:p>
          <a:p>
            <a:pPr marL="457200" lvl="0" indent="-457200" algn="l">
              <a:buFont typeface="Wingdings" pitchFamily="2" charset="2"/>
              <a:buChar char="Ø"/>
            </a:pPr>
            <a:r>
              <a:rPr lang="en-GB" b="0" dirty="0">
                <a:solidFill>
                  <a:schemeClr val="tx2">
                    <a:lumMod val="75000"/>
                  </a:schemeClr>
                </a:solidFill>
              </a:rPr>
              <a:t>aiding a differentiation strategy</a:t>
            </a:r>
            <a:r>
              <a:rPr lang="en-GB" b="0" dirty="0" smtClean="0">
                <a:solidFill>
                  <a:schemeClr val="tx2">
                    <a:lumMod val="75000"/>
                  </a:schemeClr>
                </a:solidFill>
              </a:rPr>
              <a:t>;</a:t>
            </a:r>
          </a:p>
          <a:p>
            <a:pPr marL="457200" lvl="0" indent="-457200" algn="l">
              <a:buFont typeface="Wingdings" pitchFamily="2" charset="2"/>
              <a:buChar char="Ø"/>
            </a:pPr>
            <a:endParaRPr lang="en-GB" b="0" dirty="0">
              <a:solidFill>
                <a:schemeClr val="tx2">
                  <a:lumMod val="75000"/>
                </a:schemeClr>
              </a:solidFill>
            </a:endParaRPr>
          </a:p>
          <a:p>
            <a:pPr marL="457200" lvl="0" indent="-457200" algn="l">
              <a:buFont typeface="Wingdings" pitchFamily="2" charset="2"/>
              <a:buChar char="Ø"/>
            </a:pPr>
            <a:r>
              <a:rPr lang="en-GB" b="0" dirty="0">
                <a:solidFill>
                  <a:schemeClr val="tx2">
                    <a:lumMod val="75000"/>
                  </a:schemeClr>
                </a:solidFill>
              </a:rPr>
              <a:t>providing information for making more informed decisions.</a:t>
            </a:r>
          </a:p>
          <a:p>
            <a:pPr algn="l"/>
            <a:endParaRPr lang="en-US" dirty="0">
              <a:solidFill>
                <a:schemeClr val="tx2">
                  <a:lumMod val="75000"/>
                </a:schemeClr>
              </a:solidFill>
            </a:endParaRPr>
          </a:p>
        </p:txBody>
      </p:sp>
    </p:spTree>
    <p:extLst>
      <p:ext uri="{BB962C8B-B14F-4D97-AF65-F5344CB8AC3E}">
        <p14:creationId xmlns:p14="http://schemas.microsoft.com/office/powerpoint/2010/main" val="17204283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Profit </a:t>
            </a:r>
            <a:r>
              <a:rPr lang="en-GB" b="1" dirty="0">
                <a:solidFill>
                  <a:schemeClr val="bg1"/>
                </a:solidFill>
              </a:rPr>
              <a:t>Sensitivity Analysis (PSA)</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70000" lnSpcReduction="20000"/>
          </a:bodyPr>
          <a:lstStyle/>
          <a:p>
            <a:pPr algn="l"/>
            <a:r>
              <a:rPr lang="en-GB" b="0" dirty="0">
                <a:solidFill>
                  <a:schemeClr val="tx2">
                    <a:lumMod val="75000"/>
                  </a:schemeClr>
                </a:solidFill>
              </a:rPr>
              <a:t>Profit sensitivity analysis is another tool to aid managers’ in understanding their business in more detail.  As the name suggests, PSA concerns understanding how sensitivity profits are to changes, these could be changes in revenues, or changes in specific costs.  </a:t>
            </a:r>
            <a:endParaRPr lang="en-GB" b="0" dirty="0" smtClean="0">
              <a:solidFill>
                <a:schemeClr val="tx2">
                  <a:lumMod val="75000"/>
                </a:schemeClr>
              </a:solidFill>
            </a:endParaRPr>
          </a:p>
          <a:p>
            <a:pPr algn="l"/>
            <a:endParaRPr lang="en-GB" b="0" dirty="0">
              <a:solidFill>
                <a:schemeClr val="tx2">
                  <a:lumMod val="75000"/>
                </a:schemeClr>
              </a:solidFill>
            </a:endParaRPr>
          </a:p>
          <a:p>
            <a:pPr algn="l"/>
            <a:r>
              <a:rPr lang="en-GB" b="0" dirty="0" smtClean="0">
                <a:solidFill>
                  <a:schemeClr val="tx2">
                    <a:lumMod val="75000"/>
                  </a:schemeClr>
                </a:solidFill>
              </a:rPr>
              <a:t>An </a:t>
            </a:r>
            <a:r>
              <a:rPr lang="en-GB" b="0" dirty="0">
                <a:solidFill>
                  <a:schemeClr val="tx2">
                    <a:lumMod val="75000"/>
                  </a:schemeClr>
                </a:solidFill>
              </a:rPr>
              <a:t>example would be</a:t>
            </a:r>
            <a:r>
              <a:rPr lang="en-GB" b="0" dirty="0" smtClean="0">
                <a:solidFill>
                  <a:schemeClr val="tx2">
                    <a:lumMod val="75000"/>
                  </a:schemeClr>
                </a:solidFill>
              </a:rPr>
              <a:t>:</a:t>
            </a:r>
          </a:p>
          <a:p>
            <a:pPr algn="l"/>
            <a:endParaRPr lang="en-GB" b="0" dirty="0">
              <a:solidFill>
                <a:schemeClr val="tx2">
                  <a:lumMod val="75000"/>
                </a:schemeClr>
              </a:solidFill>
            </a:endParaRPr>
          </a:p>
          <a:p>
            <a:pPr algn="l"/>
            <a:r>
              <a:rPr lang="en-GB" b="0" dirty="0">
                <a:solidFill>
                  <a:schemeClr val="tx2">
                    <a:lumMod val="75000"/>
                  </a:schemeClr>
                </a:solidFill>
              </a:rPr>
              <a:t>What is the impact on profits if an individual variable (volume, selling price, or a cost element) changes by 10%?</a:t>
            </a:r>
          </a:p>
          <a:p>
            <a:pPr algn="l"/>
            <a:endParaRPr lang="en-US" dirty="0">
              <a:solidFill>
                <a:schemeClr val="tx2">
                  <a:lumMod val="75000"/>
                </a:schemeClr>
              </a:solidFill>
            </a:endParaRPr>
          </a:p>
        </p:txBody>
      </p:sp>
    </p:spTree>
    <p:extLst>
      <p:ext uri="{BB962C8B-B14F-4D97-AF65-F5344CB8AC3E}">
        <p14:creationId xmlns:p14="http://schemas.microsoft.com/office/powerpoint/2010/main" val="37138738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PSA</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GB" b="0" dirty="0" smtClean="0">
              <a:solidFill>
                <a:schemeClr val="tx2">
                  <a:lumMod val="75000"/>
                </a:schemeClr>
              </a:solidFill>
            </a:endParaRPr>
          </a:p>
          <a:p>
            <a:pPr algn="l"/>
            <a:r>
              <a:rPr lang="en-GB" b="0" dirty="0" smtClean="0">
                <a:solidFill>
                  <a:schemeClr val="tx2">
                    <a:lumMod val="75000"/>
                  </a:schemeClr>
                </a:solidFill>
              </a:rPr>
              <a:t>Profit </a:t>
            </a:r>
            <a:r>
              <a:rPr lang="en-GB" b="0" dirty="0">
                <a:solidFill>
                  <a:schemeClr val="tx2">
                    <a:lumMod val="75000"/>
                  </a:schemeClr>
                </a:solidFill>
              </a:rPr>
              <a:t>multiplier = </a:t>
            </a:r>
            <a:r>
              <a:rPr lang="en-GB" sz="2800" b="0" u="sng" dirty="0">
                <a:solidFill>
                  <a:schemeClr val="tx2">
                    <a:lumMod val="75000"/>
                  </a:schemeClr>
                </a:solidFill>
              </a:rPr>
              <a:t>% change in profit</a:t>
            </a:r>
          </a:p>
          <a:p>
            <a:pPr algn="l"/>
            <a:r>
              <a:rPr lang="en-GB" sz="2800" b="0" dirty="0">
                <a:solidFill>
                  <a:schemeClr val="tx2">
                    <a:lumMod val="75000"/>
                  </a:schemeClr>
                </a:solidFill>
              </a:rPr>
              <a:t>                          </a:t>
            </a:r>
            <a:r>
              <a:rPr lang="en-GB" sz="2800" b="0" dirty="0" smtClean="0">
                <a:solidFill>
                  <a:schemeClr val="tx2">
                    <a:lumMod val="75000"/>
                  </a:schemeClr>
                </a:solidFill>
              </a:rPr>
              <a:t> </a:t>
            </a:r>
            <a:r>
              <a:rPr lang="en-GB" sz="2800" b="0" dirty="0">
                <a:solidFill>
                  <a:schemeClr val="tx2">
                    <a:lumMod val="75000"/>
                  </a:schemeClr>
                </a:solidFill>
              </a:rPr>
              <a:t>% change in key factor</a:t>
            </a:r>
          </a:p>
          <a:p>
            <a:pPr algn="l"/>
            <a:endParaRPr lang="en-US" dirty="0">
              <a:solidFill>
                <a:schemeClr val="tx2">
                  <a:lumMod val="75000"/>
                </a:schemeClr>
              </a:solidFill>
            </a:endParaRPr>
          </a:p>
        </p:txBody>
      </p:sp>
    </p:spTree>
    <p:extLst>
      <p:ext uri="{BB962C8B-B14F-4D97-AF65-F5344CB8AC3E}">
        <p14:creationId xmlns:p14="http://schemas.microsoft.com/office/powerpoint/2010/main" val="27813775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9"/>
            <a:ext cx="6694512" cy="1368152"/>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PSA Example</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1653" t="10811" r="20035" b="6250"/>
          <a:stretch/>
        </p:blipFill>
        <p:spPr bwMode="auto">
          <a:xfrm>
            <a:off x="1157390" y="1700808"/>
            <a:ext cx="6048672" cy="483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14433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PSA use and criticisms</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marL="457200" indent="-457200" algn="l">
              <a:buFont typeface="Wingdings" pitchFamily="2" charset="2"/>
              <a:buChar char="Ø"/>
            </a:pPr>
            <a:r>
              <a:rPr lang="en-US" dirty="0" smtClean="0">
                <a:solidFill>
                  <a:schemeClr val="tx2">
                    <a:lumMod val="75000"/>
                  </a:schemeClr>
                </a:solidFill>
              </a:rPr>
              <a:t>Gives an understanding of impact changes, therefore what to focus management time on controlling.</a:t>
            </a:r>
          </a:p>
          <a:p>
            <a:pPr marL="457200" indent="-457200" algn="l">
              <a:buFont typeface="Wingdings" pitchFamily="2" charset="2"/>
              <a:buChar char="Ø"/>
            </a:pPr>
            <a:r>
              <a:rPr lang="en-US" dirty="0" smtClean="0">
                <a:solidFill>
                  <a:schemeClr val="tx2">
                    <a:lumMod val="75000"/>
                  </a:schemeClr>
                </a:solidFill>
              </a:rPr>
              <a:t>However it ignores the likelihood of such changes and views them in isolation.</a:t>
            </a:r>
            <a:endParaRPr lang="en-US" dirty="0">
              <a:solidFill>
                <a:schemeClr val="tx2">
                  <a:lumMod val="75000"/>
                </a:schemeClr>
              </a:solidFill>
            </a:endParaRPr>
          </a:p>
        </p:txBody>
      </p:sp>
    </p:spTree>
    <p:extLst>
      <p:ext uri="{BB962C8B-B14F-4D97-AF65-F5344CB8AC3E}">
        <p14:creationId xmlns:p14="http://schemas.microsoft.com/office/powerpoint/2010/main" val="1907337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smtClean="0">
                <a:solidFill>
                  <a:schemeClr val="bg1"/>
                </a:solidFill>
              </a:rPr>
              <a:t/>
            </a:r>
            <a:br>
              <a:rPr lang="en-US" b="1" smtClean="0">
                <a:solidFill>
                  <a:schemeClr val="bg1"/>
                </a:solidFill>
              </a:rPr>
            </a:br>
            <a:r>
              <a:rPr lang="en-US" b="1" smtClean="0">
                <a:solidFill>
                  <a:schemeClr val="bg1"/>
                </a:solidFill>
              </a:rPr>
              <a:t>Summary</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55000" lnSpcReduction="20000"/>
          </a:bodyPr>
          <a:lstStyle/>
          <a:p>
            <a:pPr marL="457200" lvl="0" indent="-457200" algn="l">
              <a:buFont typeface="Wingdings" pitchFamily="2" charset="2"/>
              <a:buChar char="Ø"/>
            </a:pPr>
            <a:r>
              <a:rPr lang="en-GB" b="0" dirty="0">
                <a:solidFill>
                  <a:schemeClr val="tx2">
                    <a:lumMod val="75000"/>
                  </a:schemeClr>
                </a:solidFill>
              </a:rPr>
              <a:t>To maximise profits you need to focus on the most profitable customers, but need a mechanism to know who they are.</a:t>
            </a:r>
          </a:p>
          <a:p>
            <a:pPr marL="457200" lvl="0" indent="-457200" algn="l">
              <a:buFont typeface="Wingdings" pitchFamily="2" charset="2"/>
              <a:buChar char="Ø"/>
            </a:pPr>
            <a:r>
              <a:rPr lang="en-GB" b="0" dirty="0">
                <a:solidFill>
                  <a:schemeClr val="tx2">
                    <a:lumMod val="75000"/>
                  </a:schemeClr>
                </a:solidFill>
              </a:rPr>
              <a:t>The combined roles of marketing and the accounting function can do so much more than working independently.</a:t>
            </a:r>
          </a:p>
          <a:p>
            <a:pPr marL="457200" lvl="0" indent="-457200" algn="l">
              <a:buFont typeface="Wingdings" pitchFamily="2" charset="2"/>
              <a:buChar char="Ø"/>
            </a:pPr>
            <a:r>
              <a:rPr lang="en-GB" b="0" dirty="0">
                <a:solidFill>
                  <a:schemeClr val="tx2">
                    <a:lumMod val="75000"/>
                  </a:schemeClr>
                </a:solidFill>
              </a:rPr>
              <a:t>Activity based costing is an alternative to traditional absorption costing and proves more useful in service situations.</a:t>
            </a:r>
          </a:p>
          <a:p>
            <a:pPr marL="457200" lvl="0" indent="-457200" algn="l">
              <a:buFont typeface="Wingdings" pitchFamily="2" charset="2"/>
              <a:buChar char="Ø"/>
            </a:pPr>
            <a:r>
              <a:rPr lang="en-GB" b="0" dirty="0">
                <a:solidFill>
                  <a:schemeClr val="tx2">
                    <a:lumMod val="75000"/>
                  </a:schemeClr>
                </a:solidFill>
              </a:rPr>
              <a:t>Customer Profitability Analysis (CPA) allows managers to identify the profits associates with customers, as opposed individual departments, products or services.</a:t>
            </a:r>
          </a:p>
          <a:p>
            <a:pPr marL="457200" lvl="0" indent="-457200" algn="l">
              <a:buFont typeface="Wingdings" pitchFamily="2" charset="2"/>
              <a:buChar char="Ø"/>
            </a:pPr>
            <a:r>
              <a:rPr lang="en-GB" b="0" dirty="0">
                <a:solidFill>
                  <a:schemeClr val="tx2">
                    <a:lumMod val="75000"/>
                  </a:schemeClr>
                </a:solidFill>
              </a:rPr>
              <a:t>In complex environments were customers buy multiple services and products it is customers not products that need to be tracked to maximise financial returns.</a:t>
            </a:r>
          </a:p>
          <a:p>
            <a:pPr marL="457200" lvl="0" indent="-457200" algn="l">
              <a:buFont typeface="Wingdings" pitchFamily="2" charset="2"/>
              <a:buChar char="Ø"/>
            </a:pPr>
            <a:r>
              <a:rPr lang="en-GB" b="0" dirty="0">
                <a:solidFill>
                  <a:schemeClr val="tx2">
                    <a:lumMod val="75000"/>
                  </a:schemeClr>
                </a:solidFill>
              </a:rPr>
              <a:t>Profit Sensitivity Analysis (PSA) aids managers in understanding the relationship between individual costs and their impact on profits.</a:t>
            </a:r>
          </a:p>
          <a:p>
            <a:pPr algn="l"/>
            <a:endParaRPr lang="en-US" dirty="0">
              <a:solidFill>
                <a:schemeClr val="tx2">
                  <a:lumMod val="75000"/>
                </a:schemeClr>
              </a:solidFill>
            </a:endParaRPr>
          </a:p>
        </p:txBody>
      </p:sp>
    </p:spTree>
    <p:extLst>
      <p:ext uri="{BB962C8B-B14F-4D97-AF65-F5344CB8AC3E}">
        <p14:creationId xmlns:p14="http://schemas.microsoft.com/office/powerpoint/2010/main" val="15289232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Market </a:t>
            </a:r>
            <a:r>
              <a:rPr lang="en-US" b="1" dirty="0">
                <a:solidFill>
                  <a:schemeClr val="bg1"/>
                </a:solidFill>
              </a:rPr>
              <a:t>decisions</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85000" lnSpcReduction="20000"/>
          </a:bodyPr>
          <a:lstStyle/>
          <a:p>
            <a:pPr algn="l"/>
            <a:r>
              <a:rPr lang="en-GB" b="0" dirty="0">
                <a:solidFill>
                  <a:schemeClr val="tx2">
                    <a:lumMod val="75000"/>
                  </a:schemeClr>
                </a:solidFill>
              </a:rPr>
              <a:t>An external focus of an organisation leads to decisions as to: </a:t>
            </a:r>
          </a:p>
          <a:p>
            <a:pPr marL="457200" lvl="0" indent="-457200" algn="l">
              <a:buFont typeface="Wingdings" pitchFamily="2" charset="2"/>
              <a:buChar char="Ø"/>
            </a:pPr>
            <a:r>
              <a:rPr lang="en-GB" b="0" dirty="0">
                <a:solidFill>
                  <a:schemeClr val="tx2">
                    <a:lumMod val="75000"/>
                  </a:schemeClr>
                </a:solidFill>
              </a:rPr>
              <a:t>Which specific market are we in?</a:t>
            </a:r>
          </a:p>
          <a:p>
            <a:pPr marL="457200" lvl="0" indent="-457200" algn="l">
              <a:buFont typeface="Wingdings" pitchFamily="2" charset="2"/>
              <a:buChar char="Ø"/>
            </a:pPr>
            <a:r>
              <a:rPr lang="en-GB" b="0" dirty="0">
                <a:solidFill>
                  <a:schemeClr val="tx2">
                    <a:lumMod val="75000"/>
                  </a:schemeClr>
                </a:solidFill>
              </a:rPr>
              <a:t>Who is our customer? </a:t>
            </a:r>
          </a:p>
          <a:p>
            <a:pPr marL="457200" lvl="0" indent="-457200" algn="l">
              <a:buFont typeface="Wingdings" pitchFamily="2" charset="2"/>
              <a:buChar char="Ø"/>
            </a:pPr>
            <a:r>
              <a:rPr lang="en-GB" b="0" dirty="0">
                <a:solidFill>
                  <a:schemeClr val="tx2">
                    <a:lumMod val="75000"/>
                  </a:schemeClr>
                </a:solidFill>
              </a:rPr>
              <a:t>What do these customers want?</a:t>
            </a:r>
          </a:p>
          <a:p>
            <a:pPr marL="457200" lvl="0" indent="-457200" algn="l">
              <a:buFont typeface="Wingdings" pitchFamily="2" charset="2"/>
              <a:buChar char="Ø"/>
            </a:pPr>
            <a:r>
              <a:rPr lang="en-GB" b="0" dirty="0">
                <a:solidFill>
                  <a:schemeClr val="tx2">
                    <a:lumMod val="75000"/>
                  </a:schemeClr>
                </a:solidFill>
              </a:rPr>
              <a:t>Can we deliver what they want?</a:t>
            </a:r>
          </a:p>
          <a:p>
            <a:pPr marL="457200" lvl="0" indent="-457200" algn="l">
              <a:buFont typeface="Wingdings" pitchFamily="2" charset="2"/>
              <a:buChar char="Ø"/>
            </a:pPr>
            <a:r>
              <a:rPr lang="en-GB" b="0" dirty="0">
                <a:solidFill>
                  <a:schemeClr val="tx2">
                    <a:lumMod val="75000"/>
                  </a:schemeClr>
                </a:solidFill>
              </a:rPr>
              <a:t>Will this make us a profit?</a:t>
            </a:r>
          </a:p>
          <a:p>
            <a:pPr marL="457200" lvl="0" indent="-457200" algn="l">
              <a:buFont typeface="Wingdings" pitchFamily="2" charset="2"/>
              <a:buChar char="Ø"/>
            </a:pPr>
            <a:r>
              <a:rPr lang="en-GB" b="0" dirty="0">
                <a:solidFill>
                  <a:schemeClr val="tx2">
                    <a:lumMod val="75000"/>
                  </a:schemeClr>
                </a:solidFill>
              </a:rPr>
              <a:t>Could other markets offer a better profit potential?</a:t>
            </a:r>
          </a:p>
          <a:p>
            <a:pPr algn="l"/>
            <a:endParaRPr lang="en-US" dirty="0">
              <a:solidFill>
                <a:schemeClr val="tx2">
                  <a:lumMod val="75000"/>
                </a:schemeClr>
              </a:solidFill>
            </a:endParaRPr>
          </a:p>
        </p:txBody>
      </p:sp>
    </p:spTree>
    <p:extLst>
      <p:ext uri="{BB962C8B-B14F-4D97-AF65-F5344CB8AC3E}">
        <p14:creationId xmlns:p14="http://schemas.microsoft.com/office/powerpoint/2010/main" val="33782798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Market </a:t>
            </a:r>
            <a:r>
              <a:rPr lang="en-GB" b="1" dirty="0">
                <a:solidFill>
                  <a:schemeClr val="bg1"/>
                </a:solidFill>
              </a:rPr>
              <a:t>and customer </a:t>
            </a:r>
            <a:r>
              <a:rPr lang="en-GB" b="1" dirty="0" smtClean="0">
                <a:solidFill>
                  <a:schemeClr val="bg1"/>
                </a:solidFill>
              </a:rPr>
              <a:t>examples (1)</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dirty="0" smtClean="0">
              <a:solidFill>
                <a:schemeClr val="tx2">
                  <a:lumMod val="75000"/>
                </a:schemeClr>
              </a:solidFill>
            </a:endParaRPr>
          </a:p>
          <a:p>
            <a:pPr algn="l"/>
            <a:endParaRPr lang="en-US" dirty="0">
              <a:solidFill>
                <a:schemeClr val="tx2">
                  <a:lumMod val="75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402322226"/>
              </p:ext>
            </p:extLst>
          </p:nvPr>
        </p:nvGraphicFramePr>
        <p:xfrm>
          <a:off x="683568" y="2054916"/>
          <a:ext cx="8136904" cy="4073400"/>
        </p:xfrm>
        <a:graphic>
          <a:graphicData uri="http://schemas.openxmlformats.org/drawingml/2006/table">
            <a:tbl>
              <a:tblPr firstRow="1" firstCol="1" bandRow="1">
                <a:tableStyleId>{5C22544A-7EE6-4342-B048-85BDC9FD1C3A}</a:tableStyleId>
              </a:tblPr>
              <a:tblGrid>
                <a:gridCol w="2106022"/>
                <a:gridCol w="2135273"/>
                <a:gridCol w="3895609"/>
              </a:tblGrid>
              <a:tr h="151801">
                <a:tc>
                  <a:txBody>
                    <a:bodyPr/>
                    <a:lstStyle/>
                    <a:p>
                      <a:pPr>
                        <a:lnSpc>
                          <a:spcPct val="115000"/>
                        </a:lnSpc>
                        <a:spcAft>
                          <a:spcPts val="0"/>
                        </a:spcAft>
                      </a:pPr>
                      <a:r>
                        <a:rPr lang="en-GB" sz="1400" dirty="0">
                          <a:effectLst/>
                          <a:latin typeface="Verdana" pitchFamily="34" charset="0"/>
                          <a:ea typeface="Verdana" pitchFamily="34" charset="0"/>
                          <a:cs typeface="Verdana" pitchFamily="34" charset="0"/>
                        </a:rPr>
                        <a:t>What market are we in?</a:t>
                      </a:r>
                    </a:p>
                  </a:txBody>
                  <a:tcPr marL="58922" marR="58922" marT="0" marB="0"/>
                </a:tc>
                <a:tc>
                  <a:txBody>
                    <a:bodyPr/>
                    <a:lstStyle/>
                    <a:p>
                      <a:pPr>
                        <a:lnSpc>
                          <a:spcPct val="115000"/>
                        </a:lnSpc>
                        <a:spcAft>
                          <a:spcPts val="0"/>
                        </a:spcAft>
                      </a:pPr>
                      <a:r>
                        <a:rPr lang="en-GB" sz="1400">
                          <a:effectLst/>
                          <a:latin typeface="Verdana" pitchFamily="34" charset="0"/>
                          <a:ea typeface="Verdana" pitchFamily="34" charset="0"/>
                          <a:cs typeface="Verdana" pitchFamily="34" charset="0"/>
                        </a:rPr>
                        <a:t>Who are our customers?</a:t>
                      </a:r>
                    </a:p>
                  </a:txBody>
                  <a:tcPr marL="58922" marR="58922" marT="0" marB="0"/>
                </a:tc>
                <a:tc>
                  <a:txBody>
                    <a:bodyPr/>
                    <a:lstStyle/>
                    <a:p>
                      <a:pPr>
                        <a:lnSpc>
                          <a:spcPct val="115000"/>
                        </a:lnSpc>
                        <a:spcAft>
                          <a:spcPts val="0"/>
                        </a:spcAft>
                      </a:pPr>
                      <a:r>
                        <a:rPr lang="en-GB" sz="1400">
                          <a:effectLst/>
                          <a:latin typeface="Verdana" pitchFamily="34" charset="0"/>
                          <a:ea typeface="Verdana" pitchFamily="34" charset="0"/>
                          <a:cs typeface="Verdana" pitchFamily="34" charset="0"/>
                        </a:rPr>
                        <a:t>What do they want?</a:t>
                      </a:r>
                    </a:p>
                  </a:txBody>
                  <a:tcPr marL="58922" marR="58922" marT="0" marB="0"/>
                </a:tc>
              </a:tr>
              <a:tr h="455403">
                <a:tc>
                  <a:txBody>
                    <a:bodyPr/>
                    <a:lstStyle/>
                    <a:p>
                      <a:pPr>
                        <a:lnSpc>
                          <a:spcPct val="115000"/>
                        </a:lnSpc>
                        <a:spcAft>
                          <a:spcPts val="0"/>
                        </a:spcAft>
                      </a:pPr>
                      <a:r>
                        <a:rPr lang="en-GB" sz="1400">
                          <a:effectLst/>
                          <a:latin typeface="Verdana" pitchFamily="34" charset="0"/>
                          <a:ea typeface="Verdana" pitchFamily="34" charset="0"/>
                          <a:cs typeface="Verdana" pitchFamily="34" charset="0"/>
                        </a:rPr>
                        <a:t>Events - Weddings </a:t>
                      </a:r>
                    </a:p>
                  </a:txBody>
                  <a:tcPr marL="58922" marR="58922" marT="0" marB="0"/>
                </a:tc>
                <a:tc>
                  <a:txBody>
                    <a:bodyPr/>
                    <a:lstStyle/>
                    <a:p>
                      <a:pPr>
                        <a:lnSpc>
                          <a:spcPct val="115000"/>
                        </a:lnSpc>
                        <a:spcAft>
                          <a:spcPts val="0"/>
                        </a:spcAft>
                      </a:pPr>
                      <a:r>
                        <a:rPr lang="en-GB" sz="1400" dirty="0">
                          <a:solidFill>
                            <a:schemeClr val="tx2">
                              <a:lumMod val="75000"/>
                            </a:schemeClr>
                          </a:solidFill>
                          <a:effectLst/>
                          <a:latin typeface="Verdana" pitchFamily="34" charset="0"/>
                          <a:ea typeface="Verdana" pitchFamily="34" charset="0"/>
                          <a:cs typeface="Verdana" pitchFamily="34" charset="0"/>
                        </a:rPr>
                        <a:t>Those who want a bespoke service</a:t>
                      </a:r>
                    </a:p>
                  </a:txBody>
                  <a:tcPr marL="58922" marR="58922" marT="0" marB="0"/>
                </a:tc>
                <a:tc>
                  <a:txBody>
                    <a:bodyPr/>
                    <a:lstStyle/>
                    <a:p>
                      <a:pPr>
                        <a:lnSpc>
                          <a:spcPct val="115000"/>
                        </a:lnSpc>
                        <a:spcAft>
                          <a:spcPts val="0"/>
                        </a:spcAft>
                      </a:pPr>
                      <a:r>
                        <a:rPr lang="en-GB" sz="1400">
                          <a:solidFill>
                            <a:schemeClr val="tx2">
                              <a:lumMod val="75000"/>
                            </a:schemeClr>
                          </a:solidFill>
                          <a:effectLst/>
                          <a:latin typeface="Verdana" pitchFamily="34" charset="0"/>
                          <a:ea typeface="Verdana" pitchFamily="34" charset="0"/>
                          <a:cs typeface="Verdana" pitchFamily="34" charset="0"/>
                        </a:rPr>
                        <a:t>Something designed specifically for them, a ‘one-off’ event, but prepared to pay for this ‘uniqueness’ desired from the event.</a:t>
                      </a:r>
                    </a:p>
                  </a:txBody>
                  <a:tcPr marL="58922" marR="58922" marT="0" marB="0"/>
                </a:tc>
              </a:tr>
              <a:tr h="455403">
                <a:tc>
                  <a:txBody>
                    <a:bodyPr/>
                    <a:lstStyle/>
                    <a:p>
                      <a:pPr>
                        <a:lnSpc>
                          <a:spcPct val="115000"/>
                        </a:lnSpc>
                        <a:spcAft>
                          <a:spcPts val="0"/>
                        </a:spcAft>
                      </a:pPr>
                      <a:r>
                        <a:rPr lang="en-GB" sz="1400">
                          <a:effectLst/>
                          <a:latin typeface="Verdana" pitchFamily="34" charset="0"/>
                          <a:ea typeface="Verdana" pitchFamily="34" charset="0"/>
                          <a:cs typeface="Verdana" pitchFamily="34" charset="0"/>
                        </a:rPr>
                        <a:t>Events - Weddings</a:t>
                      </a:r>
                    </a:p>
                  </a:txBody>
                  <a:tcPr marL="58922" marR="58922" marT="0" marB="0"/>
                </a:tc>
                <a:tc>
                  <a:txBody>
                    <a:bodyPr/>
                    <a:lstStyle/>
                    <a:p>
                      <a:pPr>
                        <a:lnSpc>
                          <a:spcPct val="115000"/>
                        </a:lnSpc>
                        <a:spcAft>
                          <a:spcPts val="0"/>
                        </a:spcAft>
                      </a:pPr>
                      <a:r>
                        <a:rPr lang="en-GB" sz="1400" dirty="0">
                          <a:solidFill>
                            <a:schemeClr val="tx2">
                              <a:lumMod val="75000"/>
                            </a:schemeClr>
                          </a:solidFill>
                          <a:effectLst/>
                          <a:latin typeface="Verdana" pitchFamily="34" charset="0"/>
                          <a:ea typeface="Verdana" pitchFamily="34" charset="0"/>
                          <a:cs typeface="Verdana" pitchFamily="34" charset="0"/>
                        </a:rPr>
                        <a:t>Those on a budget, but wanting a special day</a:t>
                      </a:r>
                    </a:p>
                  </a:txBody>
                  <a:tcPr marL="58922" marR="58922" marT="0" marB="0"/>
                </a:tc>
                <a:tc>
                  <a:txBody>
                    <a:bodyPr/>
                    <a:lstStyle/>
                    <a:p>
                      <a:pPr>
                        <a:lnSpc>
                          <a:spcPct val="115000"/>
                        </a:lnSpc>
                        <a:spcAft>
                          <a:spcPts val="0"/>
                        </a:spcAft>
                      </a:pPr>
                      <a:r>
                        <a:rPr lang="en-GB" sz="1400" dirty="0">
                          <a:solidFill>
                            <a:schemeClr val="tx2">
                              <a:lumMod val="75000"/>
                            </a:schemeClr>
                          </a:solidFill>
                          <a:effectLst/>
                          <a:latin typeface="Verdana" pitchFamily="34" charset="0"/>
                          <a:ea typeface="Verdana" pitchFamily="34" charset="0"/>
                          <a:cs typeface="Verdana" pitchFamily="34" charset="0"/>
                        </a:rPr>
                        <a:t>They want a memorable day, cost is a concern so they want to select from pre-set all-inclusive packages that they can budget for.</a:t>
                      </a:r>
                    </a:p>
                  </a:txBody>
                  <a:tcPr marL="58922" marR="58922" marT="0" marB="0"/>
                </a:tc>
              </a:tr>
              <a:tr h="451506">
                <a:tc>
                  <a:txBody>
                    <a:bodyPr/>
                    <a:lstStyle/>
                    <a:p>
                      <a:pPr>
                        <a:lnSpc>
                          <a:spcPct val="115000"/>
                        </a:lnSpc>
                        <a:spcAft>
                          <a:spcPts val="0"/>
                        </a:spcAft>
                      </a:pPr>
                      <a:r>
                        <a:rPr lang="en-GB" sz="1400">
                          <a:effectLst/>
                          <a:latin typeface="Verdana" pitchFamily="34" charset="0"/>
                          <a:ea typeface="Verdana" pitchFamily="34" charset="0"/>
                          <a:cs typeface="Verdana" pitchFamily="34" charset="0"/>
                        </a:rPr>
                        <a:t>Events – Music festival</a:t>
                      </a:r>
                    </a:p>
                  </a:txBody>
                  <a:tcPr marL="58922" marR="58922" marT="0" marB="0"/>
                </a:tc>
                <a:tc>
                  <a:txBody>
                    <a:bodyPr/>
                    <a:lstStyle/>
                    <a:p>
                      <a:pPr>
                        <a:lnSpc>
                          <a:spcPct val="115000"/>
                        </a:lnSpc>
                        <a:spcAft>
                          <a:spcPts val="0"/>
                        </a:spcAft>
                      </a:pPr>
                      <a:r>
                        <a:rPr lang="en-GB" sz="1400">
                          <a:solidFill>
                            <a:schemeClr val="tx2">
                              <a:lumMod val="75000"/>
                            </a:schemeClr>
                          </a:solidFill>
                          <a:effectLst/>
                          <a:latin typeface="Verdana" pitchFamily="34" charset="0"/>
                          <a:ea typeface="Verdana" pitchFamily="34" charset="0"/>
                          <a:cs typeface="Verdana" pitchFamily="34" charset="0"/>
                        </a:rPr>
                        <a:t>18-25 year olds with a passion for contemporary music</a:t>
                      </a:r>
                    </a:p>
                  </a:txBody>
                  <a:tcPr marL="58922" marR="58922" marT="0" marB="0"/>
                </a:tc>
                <a:tc>
                  <a:txBody>
                    <a:bodyPr/>
                    <a:lstStyle/>
                    <a:p>
                      <a:pPr>
                        <a:lnSpc>
                          <a:spcPct val="115000"/>
                        </a:lnSpc>
                        <a:spcAft>
                          <a:spcPts val="0"/>
                        </a:spcAft>
                      </a:pPr>
                      <a:r>
                        <a:rPr lang="en-GB" sz="1400" dirty="0">
                          <a:solidFill>
                            <a:schemeClr val="tx2">
                              <a:lumMod val="75000"/>
                            </a:schemeClr>
                          </a:solidFill>
                          <a:effectLst/>
                          <a:latin typeface="Verdana" pitchFamily="34" charset="0"/>
                          <a:ea typeface="Verdana" pitchFamily="34" charset="0"/>
                          <a:cs typeface="Verdana" pitchFamily="34" charset="0"/>
                        </a:rPr>
                        <a:t>Top artists, mixing with like-minded individuals, basic camping facilities, bar facilities and a simple food provision.</a:t>
                      </a:r>
                    </a:p>
                  </a:txBody>
                  <a:tcPr marL="58922" marR="58922" marT="0" marB="0"/>
                </a:tc>
              </a:tr>
              <a:tr h="607204">
                <a:tc>
                  <a:txBody>
                    <a:bodyPr/>
                    <a:lstStyle/>
                    <a:p>
                      <a:pPr>
                        <a:lnSpc>
                          <a:spcPct val="115000"/>
                        </a:lnSpc>
                        <a:spcAft>
                          <a:spcPts val="0"/>
                        </a:spcAft>
                      </a:pPr>
                      <a:r>
                        <a:rPr lang="en-GB" sz="1400">
                          <a:effectLst/>
                          <a:latin typeface="Verdana" pitchFamily="34" charset="0"/>
                          <a:ea typeface="Verdana" pitchFamily="34" charset="0"/>
                          <a:cs typeface="Verdana" pitchFamily="34" charset="0"/>
                        </a:rPr>
                        <a:t>Events – Music festival</a:t>
                      </a:r>
                    </a:p>
                  </a:txBody>
                  <a:tcPr marL="58922" marR="58922" marT="0" marB="0"/>
                </a:tc>
                <a:tc>
                  <a:txBody>
                    <a:bodyPr/>
                    <a:lstStyle/>
                    <a:p>
                      <a:pPr>
                        <a:lnSpc>
                          <a:spcPct val="115000"/>
                        </a:lnSpc>
                        <a:spcAft>
                          <a:spcPts val="0"/>
                        </a:spcAft>
                      </a:pPr>
                      <a:r>
                        <a:rPr lang="en-GB" sz="1400">
                          <a:solidFill>
                            <a:schemeClr val="tx2">
                              <a:lumMod val="75000"/>
                            </a:schemeClr>
                          </a:solidFill>
                          <a:effectLst/>
                          <a:latin typeface="Verdana" pitchFamily="34" charset="0"/>
                          <a:ea typeface="Verdana" pitchFamily="34" charset="0"/>
                          <a:cs typeface="Verdana" pitchFamily="34" charset="0"/>
                        </a:rPr>
                        <a:t>Families </a:t>
                      </a:r>
                    </a:p>
                  </a:txBody>
                  <a:tcPr marL="58922" marR="58922" marT="0" marB="0"/>
                </a:tc>
                <a:tc>
                  <a:txBody>
                    <a:bodyPr/>
                    <a:lstStyle/>
                    <a:p>
                      <a:pPr>
                        <a:lnSpc>
                          <a:spcPct val="115000"/>
                        </a:lnSpc>
                        <a:spcAft>
                          <a:spcPts val="0"/>
                        </a:spcAft>
                      </a:pPr>
                      <a:r>
                        <a:rPr lang="en-GB" sz="1400" dirty="0">
                          <a:solidFill>
                            <a:schemeClr val="tx2">
                              <a:lumMod val="75000"/>
                            </a:schemeClr>
                          </a:solidFill>
                          <a:effectLst/>
                          <a:latin typeface="Verdana" pitchFamily="34" charset="0"/>
                          <a:ea typeface="Verdana" pitchFamily="34" charset="0"/>
                          <a:cs typeface="Verdana" pitchFamily="34" charset="0"/>
                        </a:rPr>
                        <a:t>A safe friendly environment, with good music for the adults, but also entertainment for the children, with workshops and family focused camping facilities, quality food &amp; drink provision.</a:t>
                      </a:r>
                    </a:p>
                  </a:txBody>
                  <a:tcPr marL="58922" marR="58922" marT="0" marB="0"/>
                </a:tc>
              </a:tr>
            </a:tbl>
          </a:graphicData>
        </a:graphic>
      </p:graphicFrame>
    </p:spTree>
    <p:extLst>
      <p:ext uri="{BB962C8B-B14F-4D97-AF65-F5344CB8AC3E}">
        <p14:creationId xmlns:p14="http://schemas.microsoft.com/office/powerpoint/2010/main" val="33782798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smtClean="0">
                <a:solidFill>
                  <a:schemeClr val="bg1"/>
                </a:solidFill>
              </a:rPr>
              <a:t>Market </a:t>
            </a:r>
            <a:r>
              <a:rPr lang="en-GB" b="1" dirty="0">
                <a:solidFill>
                  <a:schemeClr val="bg1"/>
                </a:solidFill>
              </a:rPr>
              <a:t>and customer </a:t>
            </a:r>
            <a:r>
              <a:rPr lang="en-GB" b="1" dirty="0" smtClean="0">
                <a:solidFill>
                  <a:schemeClr val="bg1"/>
                </a:solidFill>
              </a:rPr>
              <a:t>examples (2)</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dirty="0" smtClean="0">
              <a:solidFill>
                <a:schemeClr val="tx2">
                  <a:lumMod val="75000"/>
                </a:schemeClr>
              </a:solidFill>
            </a:endParaRPr>
          </a:p>
          <a:p>
            <a:pPr algn="l"/>
            <a:endParaRPr lang="en-US" dirty="0">
              <a:solidFill>
                <a:schemeClr val="tx2">
                  <a:lumMod val="75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537683765"/>
              </p:ext>
            </p:extLst>
          </p:nvPr>
        </p:nvGraphicFramePr>
        <p:xfrm>
          <a:off x="683568" y="2054916"/>
          <a:ext cx="8136904" cy="3852483"/>
        </p:xfrm>
        <a:graphic>
          <a:graphicData uri="http://schemas.openxmlformats.org/drawingml/2006/table">
            <a:tbl>
              <a:tblPr firstRow="1" firstCol="1" bandRow="1">
                <a:tableStyleId>{5C22544A-7EE6-4342-B048-85BDC9FD1C3A}</a:tableStyleId>
              </a:tblPr>
              <a:tblGrid>
                <a:gridCol w="2106022"/>
                <a:gridCol w="2135273"/>
                <a:gridCol w="3895609"/>
              </a:tblGrid>
              <a:tr h="151801">
                <a:tc>
                  <a:txBody>
                    <a:bodyPr/>
                    <a:lstStyle/>
                    <a:p>
                      <a:pPr>
                        <a:lnSpc>
                          <a:spcPct val="115000"/>
                        </a:lnSpc>
                        <a:spcAft>
                          <a:spcPts val="0"/>
                        </a:spcAft>
                      </a:pPr>
                      <a:r>
                        <a:rPr lang="en-GB" sz="1400" dirty="0">
                          <a:effectLst/>
                          <a:latin typeface="Verdana" pitchFamily="34" charset="0"/>
                          <a:ea typeface="Verdana" pitchFamily="34" charset="0"/>
                          <a:cs typeface="Verdana" pitchFamily="34" charset="0"/>
                        </a:rPr>
                        <a:t>What market are we in?</a:t>
                      </a:r>
                    </a:p>
                  </a:txBody>
                  <a:tcPr marL="58922" marR="58922" marT="0" marB="0"/>
                </a:tc>
                <a:tc>
                  <a:txBody>
                    <a:bodyPr/>
                    <a:lstStyle/>
                    <a:p>
                      <a:pPr>
                        <a:lnSpc>
                          <a:spcPct val="115000"/>
                        </a:lnSpc>
                        <a:spcAft>
                          <a:spcPts val="0"/>
                        </a:spcAft>
                      </a:pPr>
                      <a:r>
                        <a:rPr lang="en-GB" sz="1400">
                          <a:effectLst/>
                          <a:latin typeface="Verdana" pitchFamily="34" charset="0"/>
                          <a:ea typeface="Verdana" pitchFamily="34" charset="0"/>
                          <a:cs typeface="Verdana" pitchFamily="34" charset="0"/>
                        </a:rPr>
                        <a:t>Who are our customers?</a:t>
                      </a:r>
                    </a:p>
                  </a:txBody>
                  <a:tcPr marL="58922" marR="58922" marT="0" marB="0"/>
                </a:tc>
                <a:tc>
                  <a:txBody>
                    <a:bodyPr/>
                    <a:lstStyle/>
                    <a:p>
                      <a:pPr>
                        <a:lnSpc>
                          <a:spcPct val="115000"/>
                        </a:lnSpc>
                        <a:spcAft>
                          <a:spcPts val="0"/>
                        </a:spcAft>
                      </a:pPr>
                      <a:r>
                        <a:rPr lang="en-GB" sz="1400">
                          <a:effectLst/>
                          <a:latin typeface="Verdana" pitchFamily="34" charset="0"/>
                          <a:ea typeface="Verdana" pitchFamily="34" charset="0"/>
                          <a:cs typeface="Verdana" pitchFamily="34" charset="0"/>
                        </a:rPr>
                        <a:t>What do they want?</a:t>
                      </a:r>
                    </a:p>
                  </a:txBody>
                  <a:tcPr marL="58922" marR="58922" marT="0" marB="0"/>
                </a:tc>
              </a:tr>
              <a:tr h="605016">
                <a:tc>
                  <a:txBody>
                    <a:bodyPr/>
                    <a:lstStyle/>
                    <a:p>
                      <a:pPr>
                        <a:lnSpc>
                          <a:spcPct val="115000"/>
                        </a:lnSpc>
                        <a:spcAft>
                          <a:spcPts val="0"/>
                        </a:spcAft>
                      </a:pPr>
                      <a:r>
                        <a:rPr lang="en-GB" sz="1400" dirty="0">
                          <a:effectLst/>
                          <a:latin typeface="Verdana" pitchFamily="34" charset="0"/>
                          <a:ea typeface="Verdana" pitchFamily="34" charset="0"/>
                          <a:cs typeface="Verdana" pitchFamily="34" charset="0"/>
                        </a:rPr>
                        <a:t>Hospitality 5* hotel (International Airport)</a:t>
                      </a:r>
                    </a:p>
                  </a:txBody>
                  <a:tcPr marL="58922" marR="58922" marT="0" marB="0"/>
                </a:tc>
                <a:tc>
                  <a:txBody>
                    <a:bodyPr/>
                    <a:lstStyle/>
                    <a:p>
                      <a:pPr>
                        <a:lnSpc>
                          <a:spcPct val="115000"/>
                        </a:lnSpc>
                        <a:spcAft>
                          <a:spcPts val="0"/>
                        </a:spcAft>
                      </a:pPr>
                      <a:r>
                        <a:rPr lang="en-GB" sz="1400" dirty="0">
                          <a:solidFill>
                            <a:schemeClr val="tx2">
                              <a:lumMod val="75000"/>
                            </a:schemeClr>
                          </a:solidFill>
                          <a:effectLst/>
                          <a:latin typeface="Verdana" pitchFamily="34" charset="0"/>
                          <a:ea typeface="Verdana" pitchFamily="34" charset="0"/>
                          <a:cs typeface="Verdana" pitchFamily="34" charset="0"/>
                        </a:rPr>
                        <a:t>Airline crew and air passengers</a:t>
                      </a:r>
                    </a:p>
                  </a:txBody>
                  <a:tcPr marL="58922" marR="58922" marT="0" marB="0"/>
                </a:tc>
                <a:tc>
                  <a:txBody>
                    <a:bodyPr/>
                    <a:lstStyle/>
                    <a:p>
                      <a:pPr>
                        <a:lnSpc>
                          <a:spcPct val="115000"/>
                        </a:lnSpc>
                        <a:spcAft>
                          <a:spcPts val="0"/>
                        </a:spcAft>
                      </a:pPr>
                      <a:r>
                        <a:rPr lang="en-GB" sz="1400" dirty="0">
                          <a:solidFill>
                            <a:schemeClr val="tx2">
                              <a:lumMod val="75000"/>
                            </a:schemeClr>
                          </a:solidFill>
                          <a:effectLst/>
                          <a:latin typeface="Verdana" pitchFamily="34" charset="0"/>
                          <a:ea typeface="Verdana" pitchFamily="34" charset="0"/>
                          <a:cs typeface="Verdana" pitchFamily="34" charset="0"/>
                        </a:rPr>
                        <a:t>A one night stay with easy access to the airport, possibly parking whilst away, 24 hour services so they can arrive, eat and leave at a time convenient to flight needs.</a:t>
                      </a:r>
                    </a:p>
                  </a:txBody>
                  <a:tcPr marL="58922" marR="58922" marT="0" marB="0"/>
                </a:tc>
              </a:tr>
              <a:tr h="605016">
                <a:tc>
                  <a:txBody>
                    <a:bodyPr/>
                    <a:lstStyle/>
                    <a:p>
                      <a:pPr>
                        <a:lnSpc>
                          <a:spcPct val="115000"/>
                        </a:lnSpc>
                        <a:spcAft>
                          <a:spcPts val="0"/>
                        </a:spcAft>
                      </a:pPr>
                      <a:r>
                        <a:rPr lang="en-GB" sz="1400">
                          <a:effectLst/>
                          <a:latin typeface="Verdana" pitchFamily="34" charset="0"/>
                          <a:ea typeface="Verdana" pitchFamily="34" charset="0"/>
                          <a:cs typeface="Verdana" pitchFamily="34" charset="0"/>
                        </a:rPr>
                        <a:t>Hospitality 5* hotel </a:t>
                      </a:r>
                    </a:p>
                    <a:p>
                      <a:pPr>
                        <a:lnSpc>
                          <a:spcPct val="115000"/>
                        </a:lnSpc>
                        <a:spcAft>
                          <a:spcPts val="0"/>
                        </a:spcAft>
                      </a:pPr>
                      <a:r>
                        <a:rPr lang="en-GB" sz="1400">
                          <a:effectLst/>
                          <a:latin typeface="Verdana" pitchFamily="34" charset="0"/>
                          <a:ea typeface="Verdana" pitchFamily="34" charset="0"/>
                          <a:cs typeface="Verdana" pitchFamily="34" charset="0"/>
                        </a:rPr>
                        <a:t>(city centre)</a:t>
                      </a:r>
                    </a:p>
                  </a:txBody>
                  <a:tcPr marL="58922" marR="58922" marT="0" marB="0"/>
                </a:tc>
                <a:tc>
                  <a:txBody>
                    <a:bodyPr/>
                    <a:lstStyle/>
                    <a:p>
                      <a:pPr>
                        <a:lnSpc>
                          <a:spcPct val="115000"/>
                        </a:lnSpc>
                        <a:spcAft>
                          <a:spcPts val="0"/>
                        </a:spcAft>
                      </a:pPr>
                      <a:r>
                        <a:rPr lang="en-GB" sz="1400" dirty="0">
                          <a:solidFill>
                            <a:schemeClr val="tx2">
                              <a:lumMod val="75000"/>
                            </a:schemeClr>
                          </a:solidFill>
                          <a:effectLst/>
                          <a:latin typeface="Verdana" pitchFamily="34" charset="0"/>
                          <a:ea typeface="Verdana" pitchFamily="34" charset="0"/>
                          <a:cs typeface="Verdana" pitchFamily="34" charset="0"/>
                        </a:rPr>
                        <a:t>Overseas travellers at the ‘high end’, &amp; corporate executive business travellers</a:t>
                      </a:r>
                    </a:p>
                  </a:txBody>
                  <a:tcPr marL="58922" marR="58922" marT="0" marB="0"/>
                </a:tc>
                <a:tc>
                  <a:txBody>
                    <a:bodyPr/>
                    <a:lstStyle/>
                    <a:p>
                      <a:pPr>
                        <a:lnSpc>
                          <a:spcPct val="115000"/>
                        </a:lnSpc>
                        <a:spcAft>
                          <a:spcPts val="0"/>
                        </a:spcAft>
                      </a:pPr>
                      <a:r>
                        <a:rPr lang="en-GB" sz="1400" dirty="0">
                          <a:solidFill>
                            <a:schemeClr val="tx2">
                              <a:lumMod val="75000"/>
                            </a:schemeClr>
                          </a:solidFill>
                          <a:effectLst/>
                          <a:latin typeface="Verdana" pitchFamily="34" charset="0"/>
                          <a:ea typeface="Verdana" pitchFamily="34" charset="0"/>
                          <a:cs typeface="Verdana" pitchFamily="34" charset="0"/>
                        </a:rPr>
                        <a:t>Traditional hospitality, opulent surroundings, attention to service details, traditional hotel styling &amp; atmosphere, like-minded customers</a:t>
                      </a:r>
                    </a:p>
                  </a:txBody>
                  <a:tcPr marL="58922" marR="58922" marT="0" marB="0"/>
                </a:tc>
              </a:tr>
              <a:tr h="758526">
                <a:tc>
                  <a:txBody>
                    <a:bodyPr/>
                    <a:lstStyle/>
                    <a:p>
                      <a:pPr>
                        <a:lnSpc>
                          <a:spcPct val="115000"/>
                        </a:lnSpc>
                        <a:spcAft>
                          <a:spcPts val="0"/>
                        </a:spcAft>
                      </a:pPr>
                      <a:r>
                        <a:rPr lang="en-GB" sz="1400">
                          <a:effectLst/>
                          <a:latin typeface="Verdana" pitchFamily="34" charset="0"/>
                          <a:ea typeface="Verdana" pitchFamily="34" charset="0"/>
                          <a:cs typeface="Verdana" pitchFamily="34" charset="0"/>
                        </a:rPr>
                        <a:t>Hospitality 5* hotel </a:t>
                      </a:r>
                    </a:p>
                    <a:p>
                      <a:pPr>
                        <a:lnSpc>
                          <a:spcPct val="115000"/>
                        </a:lnSpc>
                        <a:spcAft>
                          <a:spcPts val="0"/>
                        </a:spcAft>
                      </a:pPr>
                      <a:r>
                        <a:rPr lang="en-GB" sz="1400">
                          <a:effectLst/>
                          <a:latin typeface="Verdana" pitchFamily="34" charset="0"/>
                          <a:ea typeface="Verdana" pitchFamily="34" charset="0"/>
                          <a:cs typeface="Verdana" pitchFamily="34" charset="0"/>
                        </a:rPr>
                        <a:t>(city centre)</a:t>
                      </a:r>
                    </a:p>
                  </a:txBody>
                  <a:tcPr marL="58922" marR="58922" marT="0" marB="0"/>
                </a:tc>
                <a:tc>
                  <a:txBody>
                    <a:bodyPr/>
                    <a:lstStyle/>
                    <a:p>
                      <a:pPr>
                        <a:lnSpc>
                          <a:spcPct val="115000"/>
                        </a:lnSpc>
                        <a:spcAft>
                          <a:spcPts val="0"/>
                        </a:spcAft>
                      </a:pPr>
                      <a:r>
                        <a:rPr lang="en-GB" sz="1400">
                          <a:solidFill>
                            <a:schemeClr val="tx2">
                              <a:lumMod val="75000"/>
                            </a:schemeClr>
                          </a:solidFill>
                          <a:effectLst/>
                          <a:latin typeface="Verdana" pitchFamily="34" charset="0"/>
                          <a:ea typeface="Verdana" pitchFamily="34" charset="0"/>
                          <a:cs typeface="Verdana" pitchFamily="34" charset="0"/>
                        </a:rPr>
                        <a:t>Entertainment and creative industry corporate executives, younger celebrities, ‘young money’ </a:t>
                      </a:r>
                    </a:p>
                  </a:txBody>
                  <a:tcPr marL="58922" marR="58922" marT="0" marB="0"/>
                </a:tc>
                <a:tc>
                  <a:txBody>
                    <a:bodyPr/>
                    <a:lstStyle/>
                    <a:p>
                      <a:pPr>
                        <a:lnSpc>
                          <a:spcPct val="115000"/>
                        </a:lnSpc>
                        <a:spcAft>
                          <a:spcPts val="0"/>
                        </a:spcAft>
                      </a:pPr>
                      <a:r>
                        <a:rPr lang="en-GB" sz="1400" dirty="0">
                          <a:solidFill>
                            <a:schemeClr val="tx2">
                              <a:lumMod val="75000"/>
                            </a:schemeClr>
                          </a:solidFill>
                          <a:effectLst/>
                          <a:latin typeface="Verdana" pitchFamily="34" charset="0"/>
                          <a:ea typeface="Verdana" pitchFamily="34" charset="0"/>
                          <a:cs typeface="Verdana" pitchFamily="34" charset="0"/>
                        </a:rPr>
                        <a:t>Want 5* facilities, but with a lively, vibrant modern atmosphere in a hotel with a contemporary style and modern service and up-to-the-minute gadgets and technology.</a:t>
                      </a:r>
                    </a:p>
                  </a:txBody>
                  <a:tcPr marL="58922" marR="58922" marT="0" marB="0"/>
                </a:tc>
              </a:tr>
            </a:tbl>
          </a:graphicData>
        </a:graphic>
      </p:graphicFrame>
    </p:spTree>
    <p:extLst>
      <p:ext uri="{BB962C8B-B14F-4D97-AF65-F5344CB8AC3E}">
        <p14:creationId xmlns:p14="http://schemas.microsoft.com/office/powerpoint/2010/main" val="3201893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a:solidFill>
                  <a:schemeClr val="bg1"/>
                </a:solidFill>
              </a:rPr>
              <a:t>marketing/accounting </a:t>
            </a:r>
            <a:r>
              <a:rPr lang="en-US" b="1" dirty="0" smtClean="0">
                <a:solidFill>
                  <a:schemeClr val="bg1"/>
                </a:solidFill>
              </a:rPr>
              <a:t>interface (1)</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dirty="0">
              <a:solidFill>
                <a:schemeClr val="tx2">
                  <a:lumMod val="75000"/>
                </a:schemeClr>
              </a:solidFill>
            </a:endParaRPr>
          </a:p>
          <a:p>
            <a:pPr algn="l"/>
            <a:endParaRPr lang="en-US" dirty="0">
              <a:solidFill>
                <a:schemeClr val="tx2">
                  <a:lumMod val="75000"/>
                </a:schemeClr>
              </a:solidFill>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4341" t="22128" r="12437" b="12331"/>
          <a:stretch/>
        </p:blipFill>
        <p:spPr bwMode="auto">
          <a:xfrm>
            <a:off x="622693" y="1916832"/>
            <a:ext cx="8505442" cy="4280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8279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a:solidFill>
                  <a:schemeClr val="bg1"/>
                </a:solidFill>
              </a:rPr>
              <a:t>marketing/accounting </a:t>
            </a:r>
            <a:r>
              <a:rPr lang="en-US" b="1" dirty="0" smtClean="0">
                <a:solidFill>
                  <a:schemeClr val="bg1"/>
                </a:solidFill>
              </a:rPr>
              <a:t>interface (2)</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dirty="0">
              <a:solidFill>
                <a:schemeClr val="tx2">
                  <a:lumMod val="75000"/>
                </a:schemeClr>
              </a:solidFill>
            </a:endParaRPr>
          </a:p>
          <a:p>
            <a:pPr algn="l"/>
            <a:endParaRPr lang="en-US" dirty="0">
              <a:solidFill>
                <a:schemeClr val="tx2">
                  <a:lumMod val="75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531936152"/>
              </p:ext>
            </p:extLst>
          </p:nvPr>
        </p:nvGraphicFramePr>
        <p:xfrm>
          <a:off x="683568" y="1988840"/>
          <a:ext cx="7992887" cy="4316952"/>
        </p:xfrm>
        <a:graphic>
          <a:graphicData uri="http://schemas.openxmlformats.org/drawingml/2006/table">
            <a:tbl>
              <a:tblPr firstRow="1" firstCol="1" bandRow="1">
                <a:tableStyleId>{5C22544A-7EE6-4342-B048-85BDC9FD1C3A}</a:tableStyleId>
              </a:tblPr>
              <a:tblGrid>
                <a:gridCol w="2070779"/>
                <a:gridCol w="1974035"/>
                <a:gridCol w="3948073"/>
              </a:tblGrid>
              <a:tr h="238601">
                <a:tc>
                  <a:txBody>
                    <a:bodyPr/>
                    <a:lstStyle/>
                    <a:p>
                      <a:pPr>
                        <a:lnSpc>
                          <a:spcPct val="115000"/>
                        </a:lnSpc>
                        <a:spcAft>
                          <a:spcPts val="0"/>
                        </a:spcAft>
                      </a:pPr>
                      <a:r>
                        <a:rPr lang="en-GB" sz="1200" dirty="0">
                          <a:effectLst/>
                          <a:latin typeface="Verdana" pitchFamily="34" charset="0"/>
                          <a:ea typeface="Verdana" pitchFamily="34" charset="0"/>
                          <a:cs typeface="Verdana" pitchFamily="34" charset="0"/>
                        </a:rPr>
                        <a:t>Scenario</a:t>
                      </a:r>
                    </a:p>
                  </a:txBody>
                  <a:tcPr marL="33143" marR="33143" marT="0" marB="0"/>
                </a:tc>
                <a:tc>
                  <a:txBody>
                    <a:bodyPr/>
                    <a:lstStyle/>
                    <a:p>
                      <a:pPr>
                        <a:lnSpc>
                          <a:spcPct val="115000"/>
                        </a:lnSpc>
                        <a:spcAft>
                          <a:spcPts val="0"/>
                        </a:spcAft>
                      </a:pPr>
                      <a:r>
                        <a:rPr lang="en-GB" sz="1200" dirty="0">
                          <a:effectLst/>
                          <a:latin typeface="Verdana" pitchFamily="34" charset="0"/>
                          <a:ea typeface="Verdana" pitchFamily="34" charset="0"/>
                          <a:cs typeface="Verdana" pitchFamily="34" charset="0"/>
                        </a:rPr>
                        <a:t>Issue</a:t>
                      </a:r>
                    </a:p>
                  </a:txBody>
                  <a:tcPr marL="33143" marR="33143" marT="0" marB="0"/>
                </a:tc>
                <a:tc>
                  <a:txBody>
                    <a:bodyPr/>
                    <a:lstStyle/>
                    <a:p>
                      <a:pPr>
                        <a:lnSpc>
                          <a:spcPct val="115000"/>
                        </a:lnSpc>
                        <a:spcAft>
                          <a:spcPts val="0"/>
                        </a:spcAft>
                      </a:pPr>
                      <a:r>
                        <a:rPr lang="en-GB" sz="1200" dirty="0">
                          <a:effectLst/>
                          <a:latin typeface="Verdana" pitchFamily="34" charset="0"/>
                          <a:ea typeface="Verdana" pitchFamily="34" charset="0"/>
                          <a:cs typeface="Verdana" pitchFamily="34" charset="0"/>
                        </a:rPr>
                        <a:t>Combined solution</a:t>
                      </a:r>
                    </a:p>
                  </a:txBody>
                  <a:tcPr marL="33143" marR="33143" marT="0" marB="0"/>
                </a:tc>
              </a:tr>
              <a:tr h="3793847">
                <a:tc>
                  <a:txBody>
                    <a:bodyPr/>
                    <a:lstStyle/>
                    <a:p>
                      <a:pPr>
                        <a:lnSpc>
                          <a:spcPct val="115000"/>
                        </a:lnSpc>
                        <a:spcAft>
                          <a:spcPts val="0"/>
                        </a:spcAft>
                      </a:pPr>
                      <a:r>
                        <a:rPr lang="en-GB" sz="1300" dirty="0">
                          <a:effectLst/>
                          <a:latin typeface="Verdana" pitchFamily="34" charset="0"/>
                          <a:ea typeface="Verdana" pitchFamily="34" charset="0"/>
                          <a:cs typeface="Verdana" pitchFamily="34" charset="0"/>
                        </a:rPr>
                        <a:t>A coach tour operator contacts the hotels central reservation team, they want to book 30 rooms in your hotel for next March for Saturday night.  The numbers of rooms are available to be booked and you have a special discounted rate with this tour operator.</a:t>
                      </a:r>
                    </a:p>
                  </a:txBody>
                  <a:tcPr marL="33143" marR="33143" marT="0" marB="0"/>
                </a:tc>
                <a:tc>
                  <a:txBody>
                    <a:bodyPr/>
                    <a:lstStyle/>
                    <a:p>
                      <a:pPr>
                        <a:lnSpc>
                          <a:spcPct val="115000"/>
                        </a:lnSpc>
                        <a:spcAft>
                          <a:spcPts val="0"/>
                        </a:spcAft>
                      </a:pPr>
                      <a:r>
                        <a:rPr lang="en-GB" sz="1300" dirty="0">
                          <a:solidFill>
                            <a:schemeClr val="tx2">
                              <a:lumMod val="75000"/>
                            </a:schemeClr>
                          </a:solidFill>
                          <a:effectLst/>
                          <a:latin typeface="Verdana" pitchFamily="34" charset="0"/>
                          <a:ea typeface="Verdana" pitchFamily="34" charset="0"/>
                          <a:cs typeface="Verdana" pitchFamily="34" charset="0"/>
                        </a:rPr>
                        <a:t>The reservation team are rewarded on the number of room sold, the rooms need to be filled and, even at the discounted rate, 30 rooms @ £50 each represents £1,500 sales revenue. </a:t>
                      </a:r>
                    </a:p>
                  </a:txBody>
                  <a:tcPr marL="33143" marR="33143" marT="0" marB="0"/>
                </a:tc>
                <a:tc>
                  <a:txBody>
                    <a:bodyPr/>
                    <a:lstStyle/>
                    <a:p>
                      <a:pPr>
                        <a:lnSpc>
                          <a:spcPct val="115000"/>
                        </a:lnSpc>
                        <a:spcAft>
                          <a:spcPts val="0"/>
                        </a:spcAft>
                      </a:pPr>
                      <a:r>
                        <a:rPr lang="en-GB" sz="1300" dirty="0">
                          <a:solidFill>
                            <a:schemeClr val="tx2">
                              <a:lumMod val="75000"/>
                            </a:schemeClr>
                          </a:solidFill>
                          <a:effectLst/>
                          <a:latin typeface="Verdana" pitchFamily="34" charset="0"/>
                          <a:ea typeface="Verdana" pitchFamily="34" charset="0"/>
                          <a:cs typeface="Verdana" pitchFamily="34" charset="0"/>
                        </a:rPr>
                        <a:t>From the accountants perspective financial data might show:</a:t>
                      </a:r>
                    </a:p>
                    <a:p>
                      <a:pPr marL="342900" lvl="0" indent="-342900">
                        <a:lnSpc>
                          <a:spcPct val="115000"/>
                        </a:lnSpc>
                        <a:spcAft>
                          <a:spcPts val="0"/>
                        </a:spcAft>
                        <a:buFont typeface="Symbol"/>
                        <a:buChar char=""/>
                      </a:pPr>
                      <a:r>
                        <a:rPr lang="en-GB" sz="1300" dirty="0">
                          <a:solidFill>
                            <a:schemeClr val="tx2">
                              <a:lumMod val="75000"/>
                            </a:schemeClr>
                          </a:solidFill>
                          <a:effectLst/>
                          <a:latin typeface="Verdana" pitchFamily="34" charset="0"/>
                          <a:ea typeface="Verdana" pitchFamily="34" charset="0"/>
                          <a:cs typeface="Verdana" pitchFamily="34" charset="0"/>
                        </a:rPr>
                        <a:t>There is a buoyant weekend break market, booking these rooms for Saturday night will make them difficult to sell Friday for one night – an opportunity cost;</a:t>
                      </a:r>
                    </a:p>
                    <a:p>
                      <a:pPr marL="342900" lvl="0" indent="-342900">
                        <a:lnSpc>
                          <a:spcPct val="115000"/>
                        </a:lnSpc>
                        <a:spcAft>
                          <a:spcPts val="0"/>
                        </a:spcAft>
                        <a:buFont typeface="Symbol"/>
                        <a:buChar char=""/>
                      </a:pPr>
                      <a:r>
                        <a:rPr lang="en-GB" sz="1300" dirty="0">
                          <a:solidFill>
                            <a:schemeClr val="tx2">
                              <a:lumMod val="75000"/>
                            </a:schemeClr>
                          </a:solidFill>
                          <a:effectLst/>
                          <a:latin typeface="Verdana" pitchFamily="34" charset="0"/>
                          <a:ea typeface="Verdana" pitchFamily="34" charset="0"/>
                          <a:cs typeface="Verdana" pitchFamily="34" charset="0"/>
                        </a:rPr>
                        <a:t>This tour operator has been very slow to pay its bills in the past, requiring a lot of chasing and there is concern over their credit rating.  This could lead to cash flow problems as the amount of trade receivables (debtors) increases or bad debts in the future; or </a:t>
                      </a:r>
                    </a:p>
                    <a:p>
                      <a:pPr marL="342900" lvl="0" indent="-342900">
                        <a:lnSpc>
                          <a:spcPct val="115000"/>
                        </a:lnSpc>
                        <a:spcAft>
                          <a:spcPts val="0"/>
                        </a:spcAft>
                        <a:buFont typeface="Symbol"/>
                        <a:buChar char=""/>
                      </a:pPr>
                      <a:r>
                        <a:rPr lang="en-GB" sz="1300" dirty="0">
                          <a:solidFill>
                            <a:schemeClr val="tx2">
                              <a:lumMod val="75000"/>
                            </a:schemeClr>
                          </a:solidFill>
                          <a:effectLst/>
                          <a:latin typeface="Verdana" pitchFamily="34" charset="0"/>
                          <a:ea typeface="Verdana" pitchFamily="34" charset="0"/>
                          <a:cs typeface="Verdana" pitchFamily="34" charset="0"/>
                        </a:rPr>
                        <a:t>This is a great opportunity and these customers tend to have a high ‘secondary spend’ in the bar and spa facilities making this a good opportunity. </a:t>
                      </a:r>
                    </a:p>
                  </a:txBody>
                  <a:tcPr marL="33143" marR="33143" marT="0" marB="0"/>
                </a:tc>
              </a:tr>
            </a:tbl>
          </a:graphicData>
        </a:graphic>
      </p:graphicFrame>
    </p:spTree>
    <p:extLst>
      <p:ext uri="{BB962C8B-B14F-4D97-AF65-F5344CB8AC3E}">
        <p14:creationId xmlns:p14="http://schemas.microsoft.com/office/powerpoint/2010/main" val="15892269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a:solidFill>
                  <a:schemeClr val="bg1"/>
                </a:solidFill>
              </a:rPr>
              <a:t>marketing/accounting </a:t>
            </a:r>
            <a:r>
              <a:rPr lang="en-US" b="1" dirty="0" smtClean="0">
                <a:solidFill>
                  <a:schemeClr val="bg1"/>
                </a:solidFill>
              </a:rPr>
              <a:t>interface (3)</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dirty="0">
              <a:solidFill>
                <a:schemeClr val="tx2">
                  <a:lumMod val="75000"/>
                </a:schemeClr>
              </a:solidFill>
            </a:endParaRPr>
          </a:p>
          <a:p>
            <a:pPr algn="l"/>
            <a:endParaRPr lang="en-US" dirty="0">
              <a:solidFill>
                <a:schemeClr val="tx2">
                  <a:lumMod val="75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4033860297"/>
              </p:ext>
            </p:extLst>
          </p:nvPr>
        </p:nvGraphicFramePr>
        <p:xfrm>
          <a:off x="683568" y="1988840"/>
          <a:ext cx="7992887" cy="3960440"/>
        </p:xfrm>
        <a:graphic>
          <a:graphicData uri="http://schemas.openxmlformats.org/drawingml/2006/table">
            <a:tbl>
              <a:tblPr firstRow="1" firstCol="1" bandRow="1">
                <a:tableStyleId>{5C22544A-7EE6-4342-B048-85BDC9FD1C3A}</a:tableStyleId>
              </a:tblPr>
              <a:tblGrid>
                <a:gridCol w="2070779"/>
                <a:gridCol w="1974035"/>
                <a:gridCol w="3948073"/>
              </a:tblGrid>
              <a:tr h="265795">
                <a:tc>
                  <a:txBody>
                    <a:bodyPr/>
                    <a:lstStyle/>
                    <a:p>
                      <a:pPr>
                        <a:lnSpc>
                          <a:spcPct val="115000"/>
                        </a:lnSpc>
                        <a:spcAft>
                          <a:spcPts val="0"/>
                        </a:spcAft>
                      </a:pPr>
                      <a:r>
                        <a:rPr lang="en-GB" sz="1400" dirty="0">
                          <a:effectLst/>
                          <a:latin typeface="Verdana" pitchFamily="34" charset="0"/>
                          <a:ea typeface="Verdana" pitchFamily="34" charset="0"/>
                          <a:cs typeface="Verdana" pitchFamily="34" charset="0"/>
                        </a:rPr>
                        <a:t>Scenario</a:t>
                      </a:r>
                    </a:p>
                  </a:txBody>
                  <a:tcPr marL="33143" marR="33143" marT="0" marB="0"/>
                </a:tc>
                <a:tc>
                  <a:txBody>
                    <a:bodyPr/>
                    <a:lstStyle/>
                    <a:p>
                      <a:pPr>
                        <a:lnSpc>
                          <a:spcPct val="115000"/>
                        </a:lnSpc>
                        <a:spcAft>
                          <a:spcPts val="0"/>
                        </a:spcAft>
                      </a:pPr>
                      <a:r>
                        <a:rPr lang="en-GB" sz="1400" dirty="0">
                          <a:effectLst/>
                          <a:latin typeface="Verdana" pitchFamily="34" charset="0"/>
                          <a:ea typeface="Verdana" pitchFamily="34" charset="0"/>
                          <a:cs typeface="Verdana" pitchFamily="34" charset="0"/>
                        </a:rPr>
                        <a:t>Issue</a:t>
                      </a:r>
                    </a:p>
                  </a:txBody>
                  <a:tcPr marL="33143" marR="33143" marT="0" marB="0"/>
                </a:tc>
                <a:tc>
                  <a:txBody>
                    <a:bodyPr/>
                    <a:lstStyle/>
                    <a:p>
                      <a:pPr>
                        <a:lnSpc>
                          <a:spcPct val="115000"/>
                        </a:lnSpc>
                        <a:spcAft>
                          <a:spcPts val="0"/>
                        </a:spcAft>
                      </a:pPr>
                      <a:r>
                        <a:rPr lang="en-GB" sz="1400" dirty="0">
                          <a:effectLst/>
                          <a:latin typeface="Verdana" pitchFamily="34" charset="0"/>
                          <a:ea typeface="Verdana" pitchFamily="34" charset="0"/>
                          <a:cs typeface="Verdana" pitchFamily="34" charset="0"/>
                        </a:rPr>
                        <a:t>Combined solution</a:t>
                      </a:r>
                    </a:p>
                  </a:txBody>
                  <a:tcPr marL="33143" marR="33143" marT="0" marB="0"/>
                </a:tc>
              </a:tr>
              <a:tr h="3694645">
                <a:tc>
                  <a:txBody>
                    <a:bodyPr/>
                    <a:lstStyle/>
                    <a:p>
                      <a:pPr>
                        <a:lnSpc>
                          <a:spcPct val="115000"/>
                        </a:lnSpc>
                        <a:spcAft>
                          <a:spcPts val="0"/>
                        </a:spcAft>
                      </a:pPr>
                      <a:r>
                        <a:rPr lang="en-GB" sz="1400" dirty="0">
                          <a:effectLst/>
                          <a:latin typeface="Verdana" pitchFamily="34" charset="0"/>
                          <a:ea typeface="Verdana" pitchFamily="34" charset="0"/>
                          <a:cs typeface="Verdana" pitchFamily="34" charset="0"/>
                        </a:rPr>
                        <a:t>A new spa treatment is priced by the accounting department using a cost-plus approach and calculates the 1 hour treatment should be sold at £65.</a:t>
                      </a:r>
                    </a:p>
                  </a:txBody>
                  <a:tcPr marL="33143" marR="33143" marT="0" marB="0"/>
                </a:tc>
                <a:tc>
                  <a:txBody>
                    <a:bodyPr/>
                    <a:lstStyle/>
                    <a:p>
                      <a:pPr>
                        <a:lnSpc>
                          <a:spcPct val="115000"/>
                        </a:lnSpc>
                        <a:spcAft>
                          <a:spcPts val="0"/>
                        </a:spcAft>
                      </a:pPr>
                      <a:r>
                        <a:rPr lang="en-GB" sz="1400" dirty="0">
                          <a:solidFill>
                            <a:schemeClr val="tx2">
                              <a:lumMod val="75000"/>
                            </a:schemeClr>
                          </a:solidFill>
                          <a:effectLst/>
                          <a:latin typeface="Verdana" pitchFamily="34" charset="0"/>
                          <a:ea typeface="Verdana" pitchFamily="34" charset="0"/>
                          <a:cs typeface="Verdana" pitchFamily="34" charset="0"/>
                        </a:rPr>
                        <a:t>The accounting team are taking no account of the market, what the customer is prepared to pay or the completion.</a:t>
                      </a:r>
                    </a:p>
                  </a:txBody>
                  <a:tcPr marL="33143" marR="33143" marT="0" marB="0"/>
                </a:tc>
                <a:tc>
                  <a:txBody>
                    <a:bodyPr/>
                    <a:lstStyle/>
                    <a:p>
                      <a:pPr>
                        <a:lnSpc>
                          <a:spcPct val="115000"/>
                        </a:lnSpc>
                        <a:spcAft>
                          <a:spcPts val="0"/>
                        </a:spcAft>
                      </a:pPr>
                      <a:r>
                        <a:rPr lang="en-GB" sz="1400" dirty="0">
                          <a:solidFill>
                            <a:schemeClr val="tx2">
                              <a:lumMod val="75000"/>
                            </a:schemeClr>
                          </a:solidFill>
                          <a:effectLst/>
                          <a:latin typeface="Verdana" pitchFamily="34" charset="0"/>
                          <a:ea typeface="Verdana" pitchFamily="34" charset="0"/>
                          <a:cs typeface="Verdana" pitchFamily="34" charset="0"/>
                        </a:rPr>
                        <a:t>The marketing department establish that there is competition locally offering the same treatment (customers can go elsewhere) and the prices range from £52 - £62.  Given this market data the product price can be set considering the market:</a:t>
                      </a:r>
                    </a:p>
                    <a:p>
                      <a:pPr marL="342900" lvl="0" indent="-342900">
                        <a:lnSpc>
                          <a:spcPct val="115000"/>
                        </a:lnSpc>
                        <a:spcAft>
                          <a:spcPts val="0"/>
                        </a:spcAft>
                        <a:buFont typeface="Symbol"/>
                        <a:buChar char=""/>
                      </a:pPr>
                      <a:r>
                        <a:rPr lang="en-GB" sz="1400" dirty="0">
                          <a:solidFill>
                            <a:schemeClr val="tx2">
                              <a:lumMod val="75000"/>
                            </a:schemeClr>
                          </a:solidFill>
                          <a:effectLst/>
                          <a:latin typeface="Verdana" pitchFamily="34" charset="0"/>
                          <a:ea typeface="Verdana" pitchFamily="34" charset="0"/>
                          <a:cs typeface="Verdana" pitchFamily="34" charset="0"/>
                        </a:rPr>
                        <a:t>Set at the lower end of the market, £55 to attract customers in to try the new product;</a:t>
                      </a:r>
                    </a:p>
                    <a:p>
                      <a:pPr marL="342900" lvl="0" indent="-342900">
                        <a:lnSpc>
                          <a:spcPct val="115000"/>
                        </a:lnSpc>
                        <a:spcAft>
                          <a:spcPts val="0"/>
                        </a:spcAft>
                        <a:buFont typeface="Symbol"/>
                        <a:buChar char=""/>
                      </a:pPr>
                      <a:r>
                        <a:rPr lang="en-GB" sz="1400" dirty="0">
                          <a:solidFill>
                            <a:schemeClr val="tx2">
                              <a:lumMod val="75000"/>
                            </a:schemeClr>
                          </a:solidFill>
                          <a:effectLst/>
                          <a:latin typeface="Verdana" pitchFamily="34" charset="0"/>
                          <a:ea typeface="Verdana" pitchFamily="34" charset="0"/>
                          <a:cs typeface="Verdana" pitchFamily="34" charset="0"/>
                        </a:rPr>
                        <a:t>Given the quality and reputation of the spa, priced at £65 to identify it as a premium product in the market; or</a:t>
                      </a:r>
                    </a:p>
                    <a:p>
                      <a:pPr marL="342900" lvl="0" indent="-342900">
                        <a:lnSpc>
                          <a:spcPct val="115000"/>
                        </a:lnSpc>
                        <a:spcAft>
                          <a:spcPts val="0"/>
                        </a:spcAft>
                        <a:buFont typeface="Symbol"/>
                        <a:buChar char=""/>
                      </a:pPr>
                      <a:r>
                        <a:rPr lang="en-GB" sz="1400" dirty="0">
                          <a:solidFill>
                            <a:schemeClr val="tx2">
                              <a:lumMod val="75000"/>
                            </a:schemeClr>
                          </a:solidFill>
                          <a:effectLst/>
                          <a:latin typeface="Verdana" pitchFamily="34" charset="0"/>
                          <a:ea typeface="Verdana" pitchFamily="34" charset="0"/>
                          <a:cs typeface="Verdana" pitchFamily="34" charset="0"/>
                        </a:rPr>
                        <a:t>Set at the psychological price of £59, being under the £60 boundary. </a:t>
                      </a:r>
                    </a:p>
                  </a:txBody>
                  <a:tcPr marL="33143" marR="33143" marT="0" marB="0"/>
                </a:tc>
              </a:tr>
            </a:tbl>
          </a:graphicData>
        </a:graphic>
      </p:graphicFrame>
    </p:spTree>
    <p:extLst>
      <p:ext uri="{BB962C8B-B14F-4D97-AF65-F5344CB8AC3E}">
        <p14:creationId xmlns:p14="http://schemas.microsoft.com/office/powerpoint/2010/main" val="2977879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6"/>
            <a:ext cx="6694512" cy="1656183"/>
          </a:xfrm>
          <a:solidFill>
            <a:schemeClr val="tx2">
              <a:lumMod val="50000"/>
            </a:schemeClr>
          </a:solidFill>
        </p:spPr>
        <p:txBody>
          <a:bodyPr/>
          <a:lstStyle/>
          <a:p>
            <a:r>
              <a:rPr lang="en-GB" b="1" dirty="0" smtClean="0">
                <a:solidFill>
                  <a:schemeClr val="bg1"/>
                </a:solidFill>
              </a:rPr>
              <a:t>Activity </a:t>
            </a:r>
            <a:r>
              <a:rPr lang="en-GB" b="1" dirty="0">
                <a:solidFill>
                  <a:schemeClr val="bg1"/>
                </a:solidFill>
              </a:rPr>
              <a:t>Based Costing (ABC)</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r>
              <a:rPr lang="en-GB" b="0" dirty="0">
                <a:solidFill>
                  <a:schemeClr val="tx2">
                    <a:lumMod val="75000"/>
                  </a:schemeClr>
                </a:solidFill>
              </a:rPr>
              <a:t> "A system of management which uses activity based cost information for a variety of purposed including cost reduction, cost modelling and customer profitability analysis." </a:t>
            </a:r>
            <a:endParaRPr lang="en-GB" b="0" dirty="0" smtClean="0">
              <a:solidFill>
                <a:schemeClr val="tx2">
                  <a:lumMod val="75000"/>
                </a:schemeClr>
              </a:solidFill>
            </a:endParaRPr>
          </a:p>
          <a:p>
            <a:pPr algn="l"/>
            <a:r>
              <a:rPr lang="en-GB" b="0" dirty="0" smtClean="0">
                <a:solidFill>
                  <a:schemeClr val="tx2">
                    <a:lumMod val="75000"/>
                  </a:schemeClr>
                </a:solidFill>
              </a:rPr>
              <a:t>(</a:t>
            </a:r>
            <a:r>
              <a:rPr lang="en-GB" b="0" dirty="0">
                <a:solidFill>
                  <a:schemeClr val="tx2">
                    <a:lumMod val="75000"/>
                  </a:schemeClr>
                </a:solidFill>
              </a:rPr>
              <a:t>CIMA official terminology)</a:t>
            </a:r>
            <a:endParaRPr lang="en-US" b="0" dirty="0">
              <a:solidFill>
                <a:schemeClr val="tx2">
                  <a:lumMod val="75000"/>
                </a:schemeClr>
              </a:solidFill>
            </a:endParaRPr>
          </a:p>
        </p:txBody>
      </p:sp>
    </p:spTree>
    <p:extLst>
      <p:ext uri="{BB962C8B-B14F-4D97-AF65-F5344CB8AC3E}">
        <p14:creationId xmlns:p14="http://schemas.microsoft.com/office/powerpoint/2010/main" val="33782798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1731</Words>
  <Application>Microsoft Office PowerPoint</Application>
  <PresentationFormat>On-screen Show (4:3)</PresentationFormat>
  <Paragraphs>160</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 Chapter 8</vt:lpstr>
      <vt:lpstr> Objectives </vt:lpstr>
      <vt:lpstr>Market decisions </vt:lpstr>
      <vt:lpstr>Market and customer examples (1) </vt:lpstr>
      <vt:lpstr>Market and customer examples (2) </vt:lpstr>
      <vt:lpstr>marketing/accounting interface (1) </vt:lpstr>
      <vt:lpstr>marketing/accounting interface (2) </vt:lpstr>
      <vt:lpstr>marketing/accounting interface (3) </vt:lpstr>
      <vt:lpstr>Activity Based Costing (ABC)</vt:lpstr>
      <vt:lpstr>Key elements of ABC include: </vt:lpstr>
      <vt:lpstr> ABC simple example </vt:lpstr>
      <vt:lpstr> Solution </vt:lpstr>
      <vt:lpstr>Solution (cont)  </vt:lpstr>
      <vt:lpstr>Solution (cont) </vt:lpstr>
      <vt:lpstr> ABC uses </vt:lpstr>
      <vt:lpstr>Activity Based Management (ABM) </vt:lpstr>
      <vt:lpstr>Customer Profitability Analysis (CPA) </vt:lpstr>
      <vt:lpstr>Customer profitability Analysis in action (1) </vt:lpstr>
      <vt:lpstr>Customer profitability Analysis in action (2) </vt:lpstr>
      <vt:lpstr> Traditional v. CPA approach </vt:lpstr>
      <vt:lpstr> CPA example </vt:lpstr>
      <vt:lpstr>How can CPA aid managers’ decision making? (1) </vt:lpstr>
      <vt:lpstr>How can CPA aid managers’ decision making? (2) </vt:lpstr>
      <vt:lpstr>Profit Sensitivity Analysis (PSA) </vt:lpstr>
      <vt:lpstr> PSA </vt:lpstr>
      <vt:lpstr> PSA Example </vt:lpstr>
      <vt:lpstr> PSA use and criticisms </vt:lpstr>
      <vt:lpstr> Summary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TAJ</dc:creator>
  <cp:lastModifiedBy>TAJ</cp:lastModifiedBy>
  <cp:revision>11</cp:revision>
  <dcterms:created xsi:type="dcterms:W3CDTF">2012-08-01T20:46:07Z</dcterms:created>
  <dcterms:modified xsi:type="dcterms:W3CDTF">2012-08-26T11:35:34Z</dcterms:modified>
</cp:coreProperties>
</file>